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gMiu2GAG3KMnDoMtXLs9H9g/5F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243642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4800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029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7891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0752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703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405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3078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9607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437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04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0562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0445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180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1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1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19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19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1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9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8A26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19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2CF7C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1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1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9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19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Beschriftung">
  <p:cSld name="Titel und Beschriftung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8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8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itat mit Beschriftung">
  <p:cSld name="Zitat mit Beschriftung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9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9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29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2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7" name="Google Shape;107;p2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2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92CF7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nskarte">
  <p:cSld name="Namenskart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3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nskarte für Zitat">
  <p:cSld name="Namenskarte für Zita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1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31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3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3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22" name="Google Shape;122;p3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3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ahr oder Falsch">
  <p:cSld name="Wahr oder Falsch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3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3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3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3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4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4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3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7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27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8A26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2CF7C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1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3600" b="1" dirty="0"/>
              <a:t>Muster für umweltbewusstes Handeln in </a:t>
            </a:r>
            <a:r>
              <a:rPr lang="de-DE" sz="3600" b="1" dirty="0" smtClean="0"/>
              <a:t>technischen Branchen/Berufsfeldern</a:t>
            </a:r>
            <a:endParaRPr sz="3600" dirty="0"/>
          </a:p>
        </p:txBody>
      </p:sp>
      <p:pic>
        <p:nvPicPr>
          <p:cNvPr id="150" name="Google Shape;1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/>
        </p:nvSpPr>
        <p:spPr>
          <a:xfrm>
            <a:off x="1071638" y="1299212"/>
            <a:ext cx="7766936" cy="100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Trebuchet MS"/>
              <a:buNone/>
            </a:pPr>
            <a:r>
              <a:rPr lang="de-DE" sz="44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ECOTRAIN</a:t>
            </a:r>
            <a:endParaRPr sz="24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Transportwesen</a:t>
            </a:r>
            <a:r>
              <a:rPr lang="de-DE" dirty="0"/>
              <a:t/>
            </a:r>
            <a:br>
              <a:rPr lang="de-DE" dirty="0"/>
            </a:br>
            <a:r>
              <a:rPr lang="de-DE" sz="2800" dirty="0">
                <a:solidFill>
                  <a:srgbClr val="433C29"/>
                </a:solidFill>
              </a:rPr>
              <a:t>Empfehlungen</a:t>
            </a:r>
            <a:endParaRPr dirty="0">
              <a:solidFill>
                <a:srgbClr val="433C29"/>
              </a:solidFill>
            </a:endParaRPr>
          </a:p>
        </p:txBody>
      </p:sp>
      <p:sp>
        <p:nvSpPr>
          <p:cNvPr id="232" name="Google Shape;232;p11"/>
          <p:cNvSpPr txBox="1">
            <a:spLocks noGrp="1"/>
          </p:cNvSpPr>
          <p:nvPr>
            <p:ph type="body" idx="1"/>
          </p:nvPr>
        </p:nvSpPr>
        <p:spPr>
          <a:xfrm>
            <a:off x="677334" y="2614014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de-DE" dirty="0" err="1" smtClean="0"/>
              <a:t>Nutzung von </a:t>
            </a:r>
            <a:r>
              <a:rPr lang="de-DE" dirty="0" err="1"/>
              <a:t>Hybrid-/Elektrofahrzeugen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 err="1" smtClean="0"/>
              <a:t>Verwendung </a:t>
            </a:r>
            <a:r>
              <a:rPr lang="de-DE" dirty="0"/>
              <a:t>alternativer </a:t>
            </a:r>
            <a:r>
              <a:rPr lang="de-DE" dirty="0" err="1"/>
              <a:t>Kraftstoffe </a:t>
            </a:r>
            <a:r>
              <a:rPr lang="de-DE" dirty="0"/>
              <a:t>(</a:t>
            </a:r>
            <a:r>
              <a:rPr lang="de-DE" dirty="0" err="1"/>
              <a:t>komprimiertes </a:t>
            </a:r>
            <a:r>
              <a:rPr lang="de-DE" dirty="0"/>
              <a:t>Erdgas (CNG), Flüssigerdgas (LNG) </a:t>
            </a:r>
            <a:r>
              <a:rPr lang="de-DE" dirty="0" err="1"/>
              <a:t>und </a:t>
            </a:r>
            <a:r>
              <a:rPr lang="de-DE" dirty="0"/>
              <a:t>Wasserstoff)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 err="1"/>
              <a:t>Routenplanung und -verwaltung</a:t>
            </a:r>
            <a:endParaRPr dirty="0"/>
          </a:p>
          <a:p>
            <a:pPr marL="34290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 dirty="0"/>
          </a:p>
          <a:p>
            <a:pPr marL="342900" lvl="0" indent="-251459" algn="l" rtl="0">
              <a:spcBef>
                <a:spcPts val="2200"/>
              </a:spcBef>
              <a:spcAft>
                <a:spcPts val="0"/>
              </a:spcAft>
              <a:buSzPts val="1440"/>
              <a:buNone/>
            </a:pPr>
            <a:endParaRPr dirty="0"/>
          </a:p>
        </p:txBody>
      </p:sp>
      <p:pic>
        <p:nvPicPr>
          <p:cNvPr id="234" name="Google Shape;23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/>
              <a:t>Fleischverarbeitung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2400" dirty="0">
                <a:solidFill>
                  <a:schemeClr val="tx1"/>
                </a:solidFill>
              </a:rPr>
              <a:t>Empfehlungen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242" name="Google Shape;242;p1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 smtClean="0"/>
              <a:t>Grüne, nachhaltige Verpackungen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 err="1" smtClean="0"/>
              <a:t>Nachhaltige </a:t>
            </a:r>
            <a:r>
              <a:rPr lang="de-DE" dirty="0" err="1"/>
              <a:t>Beschaffung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 err="1"/>
              <a:t>Tierschutz</a:t>
            </a:r>
            <a:endParaRPr dirty="0"/>
          </a:p>
        </p:txBody>
      </p:sp>
      <p:pic>
        <p:nvPicPr>
          <p:cNvPr id="244" name="Google Shape;24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75668" y="1983610"/>
            <a:ext cx="3985264" cy="3612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74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/>
              <a:t>Allgemeine Empfehlungen </a:t>
            </a:r>
            <a:r>
              <a:rPr lang="de-DE" dirty="0" smtClean="0"/>
              <a:t>zu ökologischer Nachhaltigkeit in der Berufsbildung</a:t>
            </a:r>
            <a:endParaRPr sz="2800" dirty="0">
              <a:solidFill>
                <a:srgbClr val="433C29"/>
              </a:solidFill>
            </a:endParaRPr>
          </a:p>
        </p:txBody>
      </p:sp>
      <p:pic>
        <p:nvPicPr>
          <p:cNvPr id="254" name="Google Shape;25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Online-Lernen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Erneuerbare </a:t>
            </a:r>
            <a:r>
              <a:rPr lang="de-DE" dirty="0" smtClean="0"/>
              <a:t>Energien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Nachhaltige Materialien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 smtClean="0"/>
              <a:t>Angebot von Informationen und Kursen </a:t>
            </a:r>
            <a:r>
              <a:rPr lang="de-DE" dirty="0"/>
              <a:t>über nachhaltige Berufsbildung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Abfalltrennung</a:t>
            </a:r>
            <a:endParaRPr dirty="0"/>
          </a:p>
        </p:txBody>
      </p:sp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"/>
          <p:cNvSpPr txBox="1">
            <a:spLocks noGrp="1"/>
          </p:cNvSpPr>
          <p:nvPr>
            <p:ph type="title"/>
          </p:nvPr>
        </p:nvSpPr>
        <p:spPr>
          <a:xfrm>
            <a:off x="382556" y="2397967"/>
            <a:ext cx="10208985" cy="203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4400" dirty="0"/>
              <a:t>Mögliche </a:t>
            </a:r>
            <a:r>
              <a:rPr lang="de-DE" sz="4400" dirty="0" smtClean="0"/>
              <a:t>Auswirkungen?</a:t>
            </a:r>
            <a:br>
              <a:rPr lang="de-DE" sz="4400" dirty="0" smtClean="0"/>
            </a:br>
            <a:r>
              <a:rPr lang="de-DE" sz="4400" dirty="0" smtClean="0"/>
              <a:t/>
            </a:r>
            <a:br>
              <a:rPr lang="de-DE" sz="4400" dirty="0" smtClean="0"/>
            </a:br>
            <a:r>
              <a:rPr lang="de-DE" dirty="0" smtClean="0">
                <a:solidFill>
                  <a:srgbClr val="433C29"/>
                </a:solidFill>
              </a:rPr>
              <a:t>Gruppendiskussion</a:t>
            </a:r>
            <a:endParaRPr dirty="0">
              <a:solidFill>
                <a:srgbClr val="433C29"/>
              </a:solidFill>
            </a:endParaRPr>
          </a:p>
        </p:txBody>
      </p:sp>
      <p:pic>
        <p:nvPicPr>
          <p:cNvPr id="265" name="Google Shape;26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"/>
          <p:cNvSpPr txBox="1">
            <a:spLocks noGrp="1"/>
          </p:cNvSpPr>
          <p:nvPr>
            <p:ph type="title"/>
          </p:nvPr>
        </p:nvSpPr>
        <p:spPr>
          <a:xfrm>
            <a:off x="3811047" y="2093171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5400" dirty="0" smtClean="0"/>
              <a:t/>
            </a:r>
            <a:br>
              <a:rPr lang="de-DE" sz="5400" dirty="0" smtClean="0"/>
            </a:br>
            <a:r>
              <a:rPr lang="de-DE" sz="5400" dirty="0" smtClean="0"/>
              <a:t>FEEDBACK</a:t>
            </a:r>
            <a:endParaRPr sz="5400" dirty="0"/>
          </a:p>
        </p:txBody>
      </p:sp>
      <p:pic>
        <p:nvPicPr>
          <p:cNvPr id="7" name="Google Shape;1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74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65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66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/>
              <a:t>Lernziele</a:t>
            </a:r>
            <a:endParaRPr/>
          </a:p>
        </p:txBody>
      </p:sp>
      <p:sp>
        <p:nvSpPr>
          <p:cNvPr id="160" name="Google Shape;160;p2"/>
          <p:cNvSpPr txBox="1">
            <a:spLocks noGrp="1"/>
          </p:cNvSpPr>
          <p:nvPr>
            <p:ph type="body" idx="1"/>
          </p:nvPr>
        </p:nvSpPr>
        <p:spPr>
          <a:xfrm>
            <a:off x="518714" y="1731381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de-DE" sz="2400" dirty="0"/>
              <a:t>Am Ende dieses Moduls sollten Sie in der Lage sein: </a:t>
            </a:r>
            <a:endParaRPr dirty="0"/>
          </a:p>
          <a:p>
            <a:pPr marL="342900" lvl="0" indent="-22098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endParaRPr sz="24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…die Grundzüge des neuen EU </a:t>
            </a:r>
            <a:r>
              <a:rPr lang="de-DE" sz="2400" dirty="0"/>
              <a:t>Green </a:t>
            </a:r>
            <a:r>
              <a:rPr lang="de-DE" sz="2400" dirty="0" smtClean="0"/>
              <a:t>Deal zu kennen und zu verstehen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…neue </a:t>
            </a:r>
            <a:r>
              <a:rPr lang="de-DE" sz="2400" dirty="0"/>
              <a:t>Ansätze und Methoden zur Umsetzung grüner Praktiken in der </a:t>
            </a:r>
            <a:r>
              <a:rPr lang="de-DE" sz="2400" dirty="0" smtClean="0"/>
              <a:t>Berufsbildung anwenden zu können</a:t>
            </a:r>
            <a:endParaRPr sz="24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…Empfehlungen </a:t>
            </a:r>
            <a:r>
              <a:rPr lang="de-DE" sz="2400" dirty="0"/>
              <a:t>für bestimmte </a:t>
            </a:r>
            <a:r>
              <a:rPr lang="de-DE" sz="2400" dirty="0" smtClean="0"/>
              <a:t>Branchen/Berufsfelder zu kennen</a:t>
            </a:r>
            <a:endParaRPr dirty="0"/>
          </a:p>
        </p:txBody>
      </p:sp>
      <p:pic>
        <p:nvPicPr>
          <p:cNvPr id="162" name="Google Shape;16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Austausch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de-AT" sz="3600" dirty="0"/>
              <a:t>Was soll eurer Meinung nach die Politik und die Wirtschaft machen, damit die Welt nachhaltiger wird</a:t>
            </a:r>
            <a:r>
              <a:rPr lang="de-AT" sz="3600" dirty="0" smtClean="0"/>
              <a:t>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135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/>
              <a:t>EU Green Deal und Berufsbildung</a:t>
            </a:r>
            <a:endParaRPr/>
          </a:p>
        </p:txBody>
      </p:sp>
      <p:sp>
        <p:nvSpPr>
          <p:cNvPr id="170" name="Google Shape;170;p4"/>
          <p:cNvSpPr txBox="1">
            <a:spLocks noGrp="1"/>
          </p:cNvSpPr>
          <p:nvPr>
            <p:ph type="body" idx="1"/>
          </p:nvPr>
        </p:nvSpPr>
        <p:spPr>
          <a:xfrm>
            <a:off x="677334" y="193040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/>
              <a:t>Was ist der </a:t>
            </a:r>
            <a:r>
              <a:rPr lang="de-DE" sz="2400" dirty="0" smtClean="0"/>
              <a:t>EU Green </a:t>
            </a:r>
            <a:r>
              <a:rPr lang="de-DE" sz="2400" dirty="0"/>
              <a:t>Deal?</a:t>
            </a:r>
            <a:endParaRPr sz="2400" dirty="0">
              <a:solidFill>
                <a:srgbClr val="FF0000"/>
              </a:solidFill>
            </a:endParaRPr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r>
              <a:rPr lang="de-DE" sz="2200" dirty="0"/>
              <a:t>Start im Jahr 2020 durch die Europäische Kommission</a:t>
            </a:r>
            <a:endParaRPr sz="2200" dirty="0"/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r>
              <a:rPr lang="de-DE" sz="2200" dirty="0"/>
              <a:t>Ziel: Die EU soll bis 2050 klimaneutral </a:t>
            </a:r>
            <a:r>
              <a:rPr lang="de-DE" sz="2200" dirty="0" smtClean="0"/>
              <a:t>werden.</a:t>
            </a:r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endParaRPr lang="de-DE" sz="2200" dirty="0"/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r>
              <a:rPr lang="de-DE" sz="2200" dirty="0" err="1" smtClean="0"/>
              <a:t>Ökobooster</a:t>
            </a:r>
            <a:r>
              <a:rPr lang="de-DE" sz="2200" dirty="0" smtClean="0"/>
              <a:t> – schon gehört?</a:t>
            </a:r>
            <a:endParaRPr dirty="0"/>
          </a:p>
          <a:p>
            <a:pPr marL="742950" lvl="1" indent="-173990" algn="l" rtl="0">
              <a:spcBef>
                <a:spcPts val="2200"/>
              </a:spcBef>
              <a:spcAft>
                <a:spcPts val="0"/>
              </a:spcAft>
              <a:buSzPts val="1760"/>
              <a:buNone/>
            </a:pPr>
            <a:endParaRPr sz="2200" dirty="0"/>
          </a:p>
          <a:p>
            <a:pPr marL="342900" lvl="0" indent="-220980" algn="l" rtl="0">
              <a:spcBef>
                <a:spcPts val="2200"/>
              </a:spcBef>
              <a:spcAft>
                <a:spcPts val="0"/>
              </a:spcAft>
              <a:buSzPts val="1920"/>
              <a:buNone/>
            </a:pPr>
            <a:endParaRPr sz="2400" dirty="0"/>
          </a:p>
          <a:p>
            <a:pPr marL="342900" lvl="0" indent="-220980" algn="l" rtl="0">
              <a:spcBef>
                <a:spcPts val="2200"/>
              </a:spcBef>
              <a:spcAft>
                <a:spcPts val="0"/>
              </a:spcAft>
              <a:buSzPts val="1920"/>
              <a:buNone/>
            </a:pPr>
            <a:endParaRPr sz="2400" dirty="0"/>
          </a:p>
        </p:txBody>
      </p:sp>
      <p:pic>
        <p:nvPicPr>
          <p:cNvPr id="172" name="Google Shape;17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454680">
            <a:off x="7381279" y="3837450"/>
            <a:ext cx="2570906" cy="2377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/>
              <a:t>EU Green Deal und Berufsbildung</a:t>
            </a:r>
            <a:endParaRPr/>
          </a:p>
        </p:txBody>
      </p:sp>
      <p:sp>
        <p:nvSpPr>
          <p:cNvPr id="181" name="Google Shape;181;p5"/>
          <p:cNvSpPr txBox="1">
            <a:spLocks noGrp="1"/>
          </p:cNvSpPr>
          <p:nvPr>
            <p:ph type="body" idx="1"/>
          </p:nvPr>
        </p:nvSpPr>
        <p:spPr>
          <a:xfrm>
            <a:off x="677334" y="193040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/>
              <a:t>Warum ist der </a:t>
            </a:r>
            <a:r>
              <a:rPr lang="de-DE" sz="2400" dirty="0" smtClean="0"/>
              <a:t>EU Green </a:t>
            </a:r>
            <a:r>
              <a:rPr lang="de-DE" sz="2400" dirty="0"/>
              <a:t>Deal für die Berufsbildung relevant?</a:t>
            </a:r>
            <a:endParaRPr dirty="0"/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r>
              <a:rPr lang="de-DE" sz="2200" dirty="0"/>
              <a:t>200 000 </a:t>
            </a:r>
            <a:r>
              <a:rPr lang="de-DE" sz="2200" dirty="0" err="1"/>
              <a:t>Arbeitsplätze sollen bis </a:t>
            </a:r>
            <a:r>
              <a:rPr lang="de-DE" sz="2200" dirty="0"/>
              <a:t>2030 </a:t>
            </a:r>
            <a:r>
              <a:rPr lang="de-DE" sz="2200" dirty="0" err="1"/>
              <a:t>geschaffen werden</a:t>
            </a:r>
            <a:endParaRPr dirty="0"/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r>
              <a:rPr lang="de-DE" sz="2200" dirty="0" smtClean="0"/>
              <a:t>Verbesserung der Beschäftigungsfähigkeit</a:t>
            </a:r>
            <a:endParaRPr sz="2200" dirty="0"/>
          </a:p>
          <a:p>
            <a:pPr marL="742950" lvl="1" indent="-285750" algn="l" rtl="0">
              <a:spcBef>
                <a:spcPts val="2200"/>
              </a:spcBef>
              <a:spcAft>
                <a:spcPts val="0"/>
              </a:spcAft>
              <a:buSzPts val="1760"/>
              <a:buChar char="►"/>
            </a:pPr>
            <a:r>
              <a:rPr lang="de-DE" sz="2200" dirty="0" smtClean="0"/>
              <a:t>Verbessertes </a:t>
            </a:r>
            <a:r>
              <a:rPr lang="de-DE" sz="2200" dirty="0"/>
              <a:t>Wissen der zukünftigen </a:t>
            </a:r>
            <a:r>
              <a:rPr lang="de-DE" sz="2200" dirty="0" err="1" smtClean="0"/>
              <a:t>Mitarbeiter:innen</a:t>
            </a:r>
            <a:endParaRPr sz="2200" dirty="0"/>
          </a:p>
          <a:p>
            <a:pPr marL="685800" lvl="1" indent="-228600">
              <a:spcBef>
                <a:spcPts val="2200"/>
              </a:spcBef>
              <a:buSzPts val="1600"/>
            </a:pPr>
            <a:r>
              <a:rPr lang="de-DE" sz="2200" dirty="0" smtClean="0"/>
              <a:t> Anwendung </a:t>
            </a:r>
            <a:r>
              <a:rPr lang="de-DE" sz="2200" dirty="0"/>
              <a:t>von </a:t>
            </a:r>
            <a:r>
              <a:rPr lang="de-DE" sz="2200" dirty="0" smtClean="0"/>
              <a:t>Ansätzen im Bereich ökologischer Nachhaltigkeit</a:t>
            </a:r>
            <a:endParaRPr sz="2200" dirty="0"/>
          </a:p>
          <a:p>
            <a:pPr marL="742950" lvl="1" indent="-173990" algn="l" rtl="0">
              <a:spcBef>
                <a:spcPts val="2200"/>
              </a:spcBef>
              <a:spcAft>
                <a:spcPts val="0"/>
              </a:spcAft>
              <a:buSzPts val="1760"/>
              <a:buNone/>
            </a:pPr>
            <a:endParaRPr sz="2200" dirty="0"/>
          </a:p>
          <a:p>
            <a:pPr marL="342900" lvl="0" indent="-220980" algn="l" rtl="0">
              <a:spcBef>
                <a:spcPts val="2200"/>
              </a:spcBef>
              <a:spcAft>
                <a:spcPts val="0"/>
              </a:spcAft>
              <a:buSzPts val="1920"/>
              <a:buNone/>
            </a:pPr>
            <a:endParaRPr sz="2400" dirty="0"/>
          </a:p>
          <a:p>
            <a:pPr marL="342900" lvl="0" indent="-220980" algn="l" rtl="0">
              <a:spcBef>
                <a:spcPts val="2200"/>
              </a:spcBef>
              <a:spcAft>
                <a:spcPts val="0"/>
              </a:spcAft>
              <a:buSzPts val="1920"/>
              <a:buNone/>
            </a:pPr>
            <a:endParaRPr sz="2400" dirty="0"/>
          </a:p>
        </p:txBody>
      </p:sp>
      <p:pic>
        <p:nvPicPr>
          <p:cNvPr id="183" name="Google Shape;18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Offene Diskussion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1" name="Google Shape;191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►"/>
            </a:pPr>
            <a:r>
              <a:rPr lang="de-DE" sz="2400" dirty="0" smtClean="0"/>
              <a:t>Wie gut </a:t>
            </a:r>
            <a:r>
              <a:rPr lang="de-DE" sz="2400" dirty="0"/>
              <a:t>sind Sie über die </a:t>
            </a:r>
            <a:r>
              <a:rPr lang="de-DE" sz="2400" dirty="0" smtClean="0"/>
              <a:t>Initiativen der Europäischen Union zu ökologischer </a:t>
            </a:r>
            <a:r>
              <a:rPr lang="de-DE" sz="2400" dirty="0"/>
              <a:t>Nachhaltigkeit </a:t>
            </a:r>
            <a:r>
              <a:rPr lang="de-DE" sz="2400" dirty="0" smtClean="0"/>
              <a:t>informiert?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►"/>
            </a:pP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►"/>
            </a:pPr>
            <a:r>
              <a:rPr lang="de-DE" sz="2400" dirty="0" smtClean="0"/>
              <a:t>Glauben </a:t>
            </a:r>
            <a:r>
              <a:rPr lang="de-DE" sz="2400" dirty="0"/>
              <a:t>Sie, dass </a:t>
            </a:r>
            <a:r>
              <a:rPr lang="de-DE" sz="2400" dirty="0" smtClean="0"/>
              <a:t>diese Initiativen relevant </a:t>
            </a:r>
            <a:r>
              <a:rPr lang="de-DE" sz="2400" dirty="0"/>
              <a:t>sind</a:t>
            </a:r>
            <a:r>
              <a:rPr lang="de-DE" sz="2400" dirty="0" smtClean="0"/>
              <a:t>?</a:t>
            </a:r>
            <a:br>
              <a:rPr lang="de-DE" sz="2400" dirty="0" smtClean="0"/>
            </a:b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►"/>
            </a:pPr>
            <a:r>
              <a:rPr lang="de-DE" sz="2400" dirty="0" smtClean="0"/>
              <a:t>Können Ihnen diese Initiativen bei Ihrer Arbeit/Ausbildungstätigkeit helfen?</a:t>
            </a:r>
            <a:endParaRPr sz="2400" dirty="0"/>
          </a:p>
        </p:txBody>
      </p:sp>
      <p:pic>
        <p:nvPicPr>
          <p:cNvPr id="193" name="Google Shape;19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Branchen/Berufsfelder </a:t>
            </a:r>
            <a:endParaRPr dirty="0"/>
          </a:p>
        </p:txBody>
      </p:sp>
      <p:sp>
        <p:nvSpPr>
          <p:cNvPr id="201" name="Google Shape;201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Glasbautechnik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Elektrotechnik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/>
              <a:t>Fleischverarbeitung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Transportwesen</a:t>
            </a:r>
            <a:endParaRPr sz="2400" dirty="0"/>
          </a:p>
        </p:txBody>
      </p:sp>
      <p:pic>
        <p:nvPicPr>
          <p:cNvPr id="203" name="Google Shape;20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Elektrotechnik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2800" dirty="0" err="1">
                <a:solidFill>
                  <a:schemeClr val="tx1"/>
                </a:solidFill>
              </a:rPr>
              <a:t>Empfehlungen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211" name="Google Shape;211;p8"/>
          <p:cNvSpPr txBox="1">
            <a:spLocks noGrp="1"/>
          </p:cNvSpPr>
          <p:nvPr>
            <p:ph type="body" idx="1"/>
          </p:nvPr>
        </p:nvSpPr>
        <p:spPr>
          <a:xfrm>
            <a:off x="677334" y="2552804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1200"/>
              </a:spcAft>
              <a:buSzPts val="1920"/>
              <a:buChar char="►"/>
            </a:pPr>
            <a:r>
              <a:rPr lang="de-DE" sz="2400" dirty="0" err="1" smtClean="0"/>
              <a:t>Optimierung des Energieverbrauchs</a:t>
            </a:r>
            <a:endParaRPr lang="de-DE" sz="2400" dirty="0" smtClean="0"/>
          </a:p>
          <a:p>
            <a:pPr marL="342900" lvl="0" indent="-342900" algn="l" rtl="0">
              <a:spcBef>
                <a:spcPts val="0"/>
              </a:spcBef>
              <a:spcAft>
                <a:spcPts val="1200"/>
              </a:spcAft>
              <a:buSzPts val="1920"/>
              <a:buChar char="►"/>
            </a:pPr>
            <a:r>
              <a:rPr lang="de-DE" sz="2400" dirty="0" err="1" smtClean="0"/>
              <a:t>Nutzung erneuerbarer Energiequellen</a:t>
            </a:r>
            <a:endParaRPr lang="de-DE" sz="2400" dirty="0" smtClean="0"/>
          </a:p>
          <a:p>
            <a:pPr marL="342900" lvl="0" indent="-342900" algn="l" rtl="0">
              <a:spcBef>
                <a:spcPts val="0"/>
              </a:spcBef>
              <a:spcAft>
                <a:spcPts val="1200"/>
              </a:spcAft>
              <a:buSzPts val="1920"/>
              <a:buChar char="►"/>
            </a:pPr>
            <a:r>
              <a:rPr lang="de-DE" sz="2400" dirty="0" smtClean="0"/>
              <a:t>Optimierung des Einsatzes von (nachhaltigen) Materialien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1920"/>
              <a:buNone/>
            </a:pPr>
            <a:r>
              <a:rPr lang="de-DE" sz="2400" dirty="0" smtClean="0"/>
              <a:t>    für elektronische Geräte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endParaRPr lang="de-DE" sz="2400" dirty="0" smtClean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endParaRPr lang="de-DE" sz="2400" dirty="0" smtClean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endParaRPr sz="2200" dirty="0"/>
          </a:p>
          <a:p>
            <a:pPr marL="342900" lvl="0" indent="-373380" algn="l" rtl="0">
              <a:spcBef>
                <a:spcPts val="0"/>
              </a:spcBef>
              <a:spcAft>
                <a:spcPts val="0"/>
              </a:spcAft>
              <a:buSzPts val="2400"/>
              <a:buChar char="►"/>
            </a:pPr>
            <a:endParaRPr sz="2400" dirty="0"/>
          </a:p>
        </p:txBody>
      </p:sp>
      <p:pic>
        <p:nvPicPr>
          <p:cNvPr id="213" name="Google Shape;21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7586" y="6361364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1470" y="6428359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37147" y="6276796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738326" y="4064665"/>
            <a:ext cx="2463281" cy="2212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Glasbautechnik</a:t>
            </a:r>
            <a:r>
              <a:rPr lang="de-DE" dirty="0"/>
              <a:t/>
            </a:r>
            <a:br>
              <a:rPr lang="de-DE" dirty="0"/>
            </a:br>
            <a:r>
              <a:rPr lang="de-DE" sz="2800" dirty="0">
                <a:solidFill>
                  <a:srgbClr val="433C29"/>
                </a:solidFill>
              </a:rPr>
              <a:t>Empfehlungen</a:t>
            </a:r>
            <a:endParaRPr dirty="0">
              <a:solidFill>
                <a:srgbClr val="433C29"/>
              </a:solidFill>
            </a:endParaRPr>
          </a:p>
        </p:txBody>
      </p:sp>
      <p:sp>
        <p:nvSpPr>
          <p:cNvPr id="222" name="Google Shape;222;p1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de-DE" sz="2800" dirty="0" err="1"/>
              <a:t>Verwendung wiederverwendbarer Materialien für die Glasreinigung</a:t>
            </a:r>
            <a:endParaRPr sz="28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2240"/>
              <a:buChar char="►"/>
            </a:pPr>
            <a:r>
              <a:rPr lang="de-DE" sz="2800" dirty="0" err="1" smtClean="0"/>
              <a:t>Optimierung des </a:t>
            </a:r>
            <a:r>
              <a:rPr lang="de-DE" sz="2800" dirty="0" err="1"/>
              <a:t>Energieverbrauchs</a:t>
            </a:r>
            <a:endParaRPr sz="2800" dirty="0"/>
          </a:p>
          <a:p>
            <a:pPr marL="342900" lvl="0" indent="-342900">
              <a:spcBef>
                <a:spcPts val="2200"/>
              </a:spcBef>
              <a:buSzPts val="2240"/>
            </a:pPr>
            <a:r>
              <a:rPr lang="de-DE" sz="2800" dirty="0" err="1"/>
              <a:t>Optimierung des Wasserverbrauchs</a:t>
            </a:r>
            <a:endParaRPr sz="28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2240"/>
              <a:buChar char="►"/>
            </a:pPr>
            <a:r>
              <a:rPr lang="de-DE" sz="2800" dirty="0" err="1" smtClean="0"/>
              <a:t>Verwendung von </a:t>
            </a:r>
            <a:r>
              <a:rPr lang="de-DE" sz="2800" dirty="0" err="1"/>
              <a:t>Glasresten für Dekorationsartikel </a:t>
            </a:r>
            <a:r>
              <a:rPr lang="de-DE" sz="2800" dirty="0"/>
              <a:t>in </a:t>
            </a:r>
            <a:r>
              <a:rPr lang="de-DE" sz="2800" dirty="0" err="1"/>
              <a:t>Werkstätten</a:t>
            </a:r>
            <a:endParaRPr sz="2800" dirty="0"/>
          </a:p>
        </p:txBody>
      </p:sp>
      <p:pic>
        <p:nvPicPr>
          <p:cNvPr id="224" name="Google Shape;22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2144" y="18265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Grün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Breitbild</PresentationFormat>
  <Paragraphs>66</Paragraphs>
  <Slides>14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Trebuchet MS</vt:lpstr>
      <vt:lpstr>Facette</vt:lpstr>
      <vt:lpstr>Muster für umweltbewusstes Handeln in technischen Branchen/Berufsfeldern</vt:lpstr>
      <vt:lpstr>Lernziele</vt:lpstr>
      <vt:lpstr>Austausch</vt:lpstr>
      <vt:lpstr>EU Green Deal und Berufsbildung</vt:lpstr>
      <vt:lpstr>EU Green Deal und Berufsbildung</vt:lpstr>
      <vt:lpstr>Offene Diskussion </vt:lpstr>
      <vt:lpstr>Branchen/Berufsfelder </vt:lpstr>
      <vt:lpstr>Elektrotechnik Empfehlungen</vt:lpstr>
      <vt:lpstr>Glasbautechnik Empfehlungen</vt:lpstr>
      <vt:lpstr>Transportwesen Empfehlungen</vt:lpstr>
      <vt:lpstr>Fleischverarbeitung Empfehlungen</vt:lpstr>
      <vt:lpstr>Allgemeine Empfehlungen zu ökologischer Nachhaltigkeit in der Berufsbildung</vt:lpstr>
      <vt:lpstr>Mögliche Auswirkungen?  Gruppendiskussion</vt:lpstr>
      <vt:lpstr> FEEDBACK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 for acting more environmentally conscious in certain technical fields</dc:title>
  <dc:creator>Suta-Islamovic Sabina</dc:creator>
  <cp:keywords>, docId:2E780BF3745907ABEB5F20CC3F7317EE</cp:keywords>
  <cp:lastModifiedBy>Suta-Islamovic Sabina</cp:lastModifiedBy>
  <cp:revision>18</cp:revision>
  <dcterms:created xsi:type="dcterms:W3CDTF">2023-04-20T08:34:37Z</dcterms:created>
  <dcterms:modified xsi:type="dcterms:W3CDTF">2023-09-26T08:14:46Z</dcterms:modified>
</cp:coreProperties>
</file>