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jT48fsgcvfb3OEoEX5wKnfHhljA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63879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a:t>
            </a:fld>
            <a:endParaRPr/>
          </a:p>
        </p:txBody>
      </p:sp>
    </p:spTree>
    <p:extLst>
      <p:ext uri="{BB962C8B-B14F-4D97-AF65-F5344CB8AC3E}">
        <p14:creationId xmlns:p14="http://schemas.microsoft.com/office/powerpoint/2010/main" val="3104065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10</a:t>
            </a:fld>
            <a:endParaRPr/>
          </a:p>
        </p:txBody>
      </p:sp>
    </p:spTree>
    <p:extLst>
      <p:ext uri="{BB962C8B-B14F-4D97-AF65-F5344CB8AC3E}">
        <p14:creationId xmlns:p14="http://schemas.microsoft.com/office/powerpoint/2010/main" val="216698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11</a:t>
            </a:fld>
            <a:endParaRPr/>
          </a:p>
        </p:txBody>
      </p:sp>
    </p:spTree>
    <p:extLst>
      <p:ext uri="{BB962C8B-B14F-4D97-AF65-F5344CB8AC3E}">
        <p14:creationId xmlns:p14="http://schemas.microsoft.com/office/powerpoint/2010/main" val="1193520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12</a:t>
            </a:fld>
            <a:endParaRPr/>
          </a:p>
        </p:txBody>
      </p:sp>
    </p:spTree>
    <p:extLst>
      <p:ext uri="{BB962C8B-B14F-4D97-AF65-F5344CB8AC3E}">
        <p14:creationId xmlns:p14="http://schemas.microsoft.com/office/powerpoint/2010/main" val="4055829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13</a:t>
            </a:fld>
            <a:endParaRPr/>
          </a:p>
        </p:txBody>
      </p:sp>
    </p:spTree>
    <p:extLst>
      <p:ext uri="{BB962C8B-B14F-4D97-AF65-F5344CB8AC3E}">
        <p14:creationId xmlns:p14="http://schemas.microsoft.com/office/powerpoint/2010/main" val="2725602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14</a:t>
            </a:fld>
            <a:endParaRPr/>
          </a:p>
        </p:txBody>
      </p:sp>
    </p:spTree>
    <p:extLst>
      <p:ext uri="{BB962C8B-B14F-4D97-AF65-F5344CB8AC3E}">
        <p14:creationId xmlns:p14="http://schemas.microsoft.com/office/powerpoint/2010/main" val="2680437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15</a:t>
            </a:fld>
            <a:endParaRPr/>
          </a:p>
        </p:txBody>
      </p:sp>
    </p:spTree>
    <p:extLst>
      <p:ext uri="{BB962C8B-B14F-4D97-AF65-F5344CB8AC3E}">
        <p14:creationId xmlns:p14="http://schemas.microsoft.com/office/powerpoint/2010/main" val="583466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16</a:t>
            </a:fld>
            <a:endParaRPr/>
          </a:p>
        </p:txBody>
      </p:sp>
    </p:spTree>
    <p:extLst>
      <p:ext uri="{BB962C8B-B14F-4D97-AF65-F5344CB8AC3E}">
        <p14:creationId xmlns:p14="http://schemas.microsoft.com/office/powerpoint/2010/main" val="3583837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a:t>1,  True – People are often discouraged by the fact that it is hard to find a parking spot for their vehicle. By providing a secure spot for parking, they have one obstacle less when deciding how they should go to work</a:t>
            </a:r>
            <a:endParaRPr/>
          </a:p>
          <a:p>
            <a:pPr marL="0" lvl="0" indent="0" algn="l" rtl="0">
              <a:spcBef>
                <a:spcPts val="0"/>
              </a:spcBef>
              <a:spcAft>
                <a:spcPts val="0"/>
              </a:spcAft>
              <a:buNone/>
            </a:pPr>
            <a:r>
              <a:rPr lang="de-DE"/>
              <a:t>2. False – While it is true that individual efforts are crucial, which is why nudges are implemented in the first place, a company-wide policy can ensure  consistency in the implementation of energy-saving practices across the organization and involve large scale changes, such as upgrading the existing HVAC system to a more energy efficient one </a:t>
            </a:r>
            <a:endParaRPr/>
          </a:p>
          <a:p>
            <a:pPr marL="0" lvl="0" indent="0" algn="l" rtl="0">
              <a:spcBef>
                <a:spcPts val="0"/>
              </a:spcBef>
              <a:spcAft>
                <a:spcPts val="0"/>
              </a:spcAft>
              <a:buNone/>
            </a:pPr>
            <a:r>
              <a:rPr lang="de-DE"/>
              <a:t>3. False – While digital means may not contribute to paper waste, electronic waste and energy  consumption may outweigh the benefits of saving paper.  </a:t>
            </a:r>
            <a:endParaRPr/>
          </a:p>
          <a:p>
            <a:pPr marL="0" lvl="0" indent="0" algn="l" rtl="0">
              <a:spcBef>
                <a:spcPts val="0"/>
              </a:spcBef>
              <a:spcAft>
                <a:spcPts val="0"/>
              </a:spcAft>
              <a:buNone/>
            </a:pPr>
            <a:r>
              <a:rPr lang="de-DE"/>
              <a:t>4. True -  Purchasing in bulk reduces packaging waste and energy used for transportation </a:t>
            </a:r>
            <a:endParaRPr/>
          </a:p>
          <a:p>
            <a:pPr marL="0" lvl="0" indent="0" algn="l" rtl="0">
              <a:spcBef>
                <a:spcPts val="0"/>
              </a:spcBef>
              <a:spcAft>
                <a:spcPts val="0"/>
              </a:spcAft>
              <a:buNone/>
            </a:pPr>
            <a:r>
              <a:rPr lang="de-DE"/>
              <a:t>5. True - While it may seem as a small change, heating and cooling can function for as much as 16 or more hours per day, accumulating huge amounts of energy consumption </a:t>
            </a:r>
            <a:endParaRPr/>
          </a:p>
        </p:txBody>
      </p:sp>
      <p:sp>
        <p:nvSpPr>
          <p:cNvPr id="339" name="Google Shape;33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17</a:t>
            </a:fld>
            <a:endParaRPr/>
          </a:p>
        </p:txBody>
      </p:sp>
    </p:spTree>
    <p:extLst>
      <p:ext uri="{BB962C8B-B14F-4D97-AF65-F5344CB8AC3E}">
        <p14:creationId xmlns:p14="http://schemas.microsoft.com/office/powerpoint/2010/main" val="3016811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a:t>Solutions: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de-DE"/>
              <a:t>Nudge - </a:t>
            </a:r>
            <a:r>
              <a:rPr lang="de-DE">
                <a:solidFill>
                  <a:srgbClr val="7030A0"/>
                </a:solidFill>
              </a:rPr>
              <a:t>Subtle policies and suggestions</a:t>
            </a:r>
            <a:endParaRPr>
              <a:solidFill>
                <a:srgbClr val="7030A0"/>
              </a:solidFill>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Cost-benefit analysis - </a:t>
            </a:r>
            <a:r>
              <a:rPr lang="de-DE">
                <a:solidFill>
                  <a:srgbClr val="7030A0"/>
                </a:solidFill>
              </a:rPr>
              <a:t>Short term versus long-lasting high quality equipment </a:t>
            </a:r>
            <a:endParaRPr>
              <a:solidFill>
                <a:srgbClr val="7030A0"/>
              </a:solidFill>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Habits in VET </a:t>
            </a:r>
            <a:r>
              <a:rPr lang="de-DE" b="1">
                <a:solidFill>
                  <a:schemeClr val="accent4"/>
                </a:solidFill>
              </a:rPr>
              <a:t>– </a:t>
            </a:r>
            <a:r>
              <a:rPr lang="de-DE">
                <a:solidFill>
                  <a:srgbClr val="7030A0"/>
                </a:solidFill>
              </a:rPr>
              <a:t>Transferability </a:t>
            </a:r>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Individual Incentives - </a:t>
            </a:r>
            <a:r>
              <a:rPr lang="de-DE">
                <a:solidFill>
                  <a:srgbClr val="7030A0"/>
                </a:solidFill>
              </a:rPr>
              <a:t>Eco-consciousness </a:t>
            </a:r>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Recycling and Repurposing - </a:t>
            </a:r>
            <a:r>
              <a:rPr lang="de-DE">
                <a:solidFill>
                  <a:srgbClr val="7030A0"/>
                </a:solidFill>
              </a:rPr>
              <a:t>Waste minimisation</a:t>
            </a:r>
            <a:endParaRPr/>
          </a:p>
          <a:p>
            <a:pPr marL="0" marR="0" lvl="0" indent="0" algn="l" rtl="0">
              <a:lnSpc>
                <a:spcPct val="100000"/>
              </a:lnSpc>
              <a:spcBef>
                <a:spcPts val="0"/>
              </a:spcBef>
              <a:spcAft>
                <a:spcPts val="0"/>
              </a:spcAft>
              <a:buClr>
                <a:schemeClr val="dk1"/>
              </a:buClr>
              <a:buSzPts val="1200"/>
              <a:buFont typeface="Calibri"/>
              <a:buNone/>
            </a:pPr>
            <a:endParaRPr b="1">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a:solidFill>
                <a:srgbClr val="7030A0"/>
              </a:solidFill>
            </a:endParaRPr>
          </a:p>
          <a:p>
            <a:pPr marL="0" marR="0" lvl="0" indent="0" algn="l" rtl="0">
              <a:lnSpc>
                <a:spcPct val="100000"/>
              </a:lnSpc>
              <a:spcBef>
                <a:spcPts val="0"/>
              </a:spcBef>
              <a:spcAft>
                <a:spcPts val="0"/>
              </a:spcAft>
              <a:buClr>
                <a:schemeClr val="dk1"/>
              </a:buClr>
              <a:buSzPts val="1200"/>
              <a:buFont typeface="Calibri"/>
              <a:buNone/>
            </a:pPr>
            <a:endParaRPr b="1">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a:solidFill>
                <a:srgbClr val="7030A0"/>
              </a:solidFill>
            </a:endParaRPr>
          </a:p>
          <a:p>
            <a:pPr marL="0" lvl="0" indent="0" algn="l" rtl="0">
              <a:spcBef>
                <a:spcPts val="0"/>
              </a:spcBef>
              <a:spcAft>
                <a:spcPts val="0"/>
              </a:spcAft>
              <a:buNone/>
            </a:pPr>
            <a:endParaRPr/>
          </a:p>
        </p:txBody>
      </p:sp>
      <p:sp>
        <p:nvSpPr>
          <p:cNvPr id="350" name="Google Shape;35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18</a:t>
            </a:fld>
            <a:endParaRPr/>
          </a:p>
        </p:txBody>
      </p:sp>
    </p:spTree>
    <p:extLst>
      <p:ext uri="{BB962C8B-B14F-4D97-AF65-F5344CB8AC3E}">
        <p14:creationId xmlns:p14="http://schemas.microsoft.com/office/powerpoint/2010/main" val="2847439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0" name="Google Shape;370;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a:t>Correct answers </a:t>
            </a:r>
            <a:endParaRPr/>
          </a:p>
          <a:p>
            <a:pPr marL="0" lvl="0" indent="0" algn="l" rtl="0">
              <a:spcBef>
                <a:spcPts val="0"/>
              </a:spcBef>
              <a:spcAft>
                <a:spcPts val="0"/>
              </a:spcAft>
              <a:buNone/>
            </a:pPr>
            <a:endParaRPr/>
          </a:p>
          <a:p>
            <a:pPr marL="0" lvl="0" indent="0" algn="l" rtl="0">
              <a:spcBef>
                <a:spcPts val="0"/>
              </a:spcBef>
              <a:spcAft>
                <a:spcPts val="0"/>
              </a:spcAft>
              <a:buNone/>
            </a:pPr>
            <a:r>
              <a:rPr lang="de-DE"/>
              <a:t>A – a</a:t>
            </a:r>
            <a:endParaRPr/>
          </a:p>
          <a:p>
            <a:pPr marL="0" lvl="0" indent="0" algn="l" rtl="0">
              <a:spcBef>
                <a:spcPts val="0"/>
              </a:spcBef>
              <a:spcAft>
                <a:spcPts val="0"/>
              </a:spcAft>
              <a:buNone/>
            </a:pPr>
            <a:r>
              <a:rPr lang="de-DE"/>
              <a:t>B – b  </a:t>
            </a:r>
            <a:endParaRPr/>
          </a:p>
          <a:p>
            <a:pPr marL="0" lvl="0" indent="0" algn="l" rtl="0">
              <a:spcBef>
                <a:spcPts val="0"/>
              </a:spcBef>
              <a:spcAft>
                <a:spcPts val="0"/>
              </a:spcAft>
              <a:buNone/>
            </a:pPr>
            <a:r>
              <a:rPr lang="de-DE"/>
              <a:t>C – d</a:t>
            </a:r>
            <a:endParaRPr/>
          </a:p>
        </p:txBody>
      </p:sp>
      <p:sp>
        <p:nvSpPr>
          <p:cNvPr id="371" name="Google Shape;371;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19</a:t>
            </a:fld>
            <a:endParaRPr/>
          </a:p>
        </p:txBody>
      </p:sp>
    </p:spTree>
    <p:extLst>
      <p:ext uri="{BB962C8B-B14F-4D97-AF65-F5344CB8AC3E}">
        <p14:creationId xmlns:p14="http://schemas.microsoft.com/office/powerpoint/2010/main" val="77363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3364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6242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2" name="Google Shape;39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1207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779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219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8697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454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612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2814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1177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366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elfolie" type="title">
  <p:cSld name="TITLE">
    <p:spTree>
      <p:nvGrpSpPr>
        <p:cNvPr id="1" name="Shape 26"/>
        <p:cNvGrpSpPr/>
        <p:nvPr/>
      </p:nvGrpSpPr>
      <p:grpSpPr>
        <a:xfrm>
          <a:off x="0" y="0"/>
          <a:ext cx="0" cy="0"/>
          <a:chOff x="0" y="0"/>
          <a:chExt cx="0" cy="0"/>
        </a:xfrm>
      </p:grpSpPr>
      <p:grpSp>
        <p:nvGrpSpPr>
          <p:cNvPr id="27" name="Google Shape;27;p24"/>
          <p:cNvGrpSpPr/>
          <p:nvPr/>
        </p:nvGrpSpPr>
        <p:grpSpPr>
          <a:xfrm>
            <a:off x="0" y="-8467"/>
            <a:ext cx="12192000" cy="6866467"/>
            <a:chOff x="0" y="-8467"/>
            <a:chExt cx="12192000" cy="6866467"/>
          </a:xfrm>
        </p:grpSpPr>
        <p:cxnSp>
          <p:nvCxnSpPr>
            <p:cNvPr id="28" name="Google Shape;28;p2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9" name="Google Shape;29;p2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0" name="Google Shape;30;p2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2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24"/>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34" name="Google Shape;34;p2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35" name="Google Shape;35;p2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2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4"/>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2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Beschriftung">
  <p:cSld name="Titel und Beschriftung">
    <p:spTree>
      <p:nvGrpSpPr>
        <p:cNvPr id="1" name="Shape 94"/>
        <p:cNvGrpSpPr/>
        <p:nvPr/>
      </p:nvGrpSpPr>
      <p:grpSpPr>
        <a:xfrm>
          <a:off x="0" y="0"/>
          <a:ext cx="0" cy="0"/>
          <a:chOff x="0" y="0"/>
          <a:chExt cx="0" cy="0"/>
        </a:xfrm>
      </p:grpSpPr>
      <p:sp>
        <p:nvSpPr>
          <p:cNvPr id="95" name="Google Shape;95;p33"/>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3"/>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Zitat mit Beschriftung">
  <p:cSld name="Zitat mit Beschriftung">
    <p:spTree>
      <p:nvGrpSpPr>
        <p:cNvPr id="1" name="Shape 100"/>
        <p:cNvGrpSpPr/>
        <p:nvPr/>
      </p:nvGrpSpPr>
      <p:grpSpPr>
        <a:xfrm>
          <a:off x="0" y="0"/>
          <a:ext cx="0" cy="0"/>
          <a:chOff x="0" y="0"/>
          <a:chExt cx="0" cy="0"/>
        </a:xfrm>
      </p:grpSpPr>
      <p:sp>
        <p:nvSpPr>
          <p:cNvPr id="101" name="Google Shape;101;p3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4"/>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34"/>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07" name="Google Shape;107;p3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a:p>
        </p:txBody>
      </p:sp>
      <p:sp>
        <p:nvSpPr>
          <p:cNvPr id="108" name="Google Shape;108;p3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sz="1800">
              <a:solidFill>
                <a:srgbClr val="92CF7C"/>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nskarte">
  <p:cSld name="Namenskarte">
    <p:spTree>
      <p:nvGrpSpPr>
        <p:cNvPr id="1" name="Shape 109"/>
        <p:cNvGrpSpPr/>
        <p:nvPr/>
      </p:nvGrpSpPr>
      <p:grpSpPr>
        <a:xfrm>
          <a:off x="0" y="0"/>
          <a:ext cx="0" cy="0"/>
          <a:chOff x="0" y="0"/>
          <a:chExt cx="0" cy="0"/>
        </a:xfrm>
      </p:grpSpPr>
      <p:sp>
        <p:nvSpPr>
          <p:cNvPr id="110" name="Google Shape;110;p35"/>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5"/>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nskarte für Zitat">
  <p:cSld name="Namenskarte für Zitat">
    <p:spTree>
      <p:nvGrpSpPr>
        <p:cNvPr id="1" name="Shape 115"/>
        <p:cNvGrpSpPr/>
        <p:nvPr/>
      </p:nvGrpSpPr>
      <p:grpSpPr>
        <a:xfrm>
          <a:off x="0" y="0"/>
          <a:ext cx="0" cy="0"/>
          <a:chOff x="0" y="0"/>
          <a:chExt cx="0" cy="0"/>
        </a:xfrm>
      </p:grpSpPr>
      <p:sp>
        <p:nvSpPr>
          <p:cNvPr id="116" name="Google Shape;116;p3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6"/>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3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22" name="Google Shape;122;p3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a:p>
        </p:txBody>
      </p:sp>
      <p:sp>
        <p:nvSpPr>
          <p:cNvPr id="123" name="Google Shape;123;p3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a:solidFill>
                  <a:srgbClr val="92CF7C"/>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Wahr oder Falsch">
  <p:cSld name="Wahr oder Falsch">
    <p:spTree>
      <p:nvGrpSpPr>
        <p:cNvPr id="1" name="Shape 124"/>
        <p:cNvGrpSpPr/>
        <p:nvPr/>
      </p:nvGrpSpPr>
      <p:grpSpPr>
        <a:xfrm>
          <a:off x="0" y="0"/>
          <a:ext cx="0" cy="0"/>
          <a:chOff x="0" y="0"/>
          <a:chExt cx="0" cy="0"/>
        </a:xfrm>
      </p:grpSpPr>
      <p:sp>
        <p:nvSpPr>
          <p:cNvPr id="125" name="Google Shape;125;p37"/>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3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31"/>
        <p:cNvGrpSpPr/>
        <p:nvPr/>
      </p:nvGrpSpPr>
      <p:grpSpPr>
        <a:xfrm>
          <a:off x="0" y="0"/>
          <a:ext cx="0" cy="0"/>
          <a:chOff x="0" y="0"/>
          <a:chExt cx="0" cy="0"/>
        </a:xfrm>
      </p:grpSpPr>
      <p:sp>
        <p:nvSpPr>
          <p:cNvPr id="132" name="Google Shape;132;p3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8"/>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3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3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137"/>
        <p:cNvGrpSpPr/>
        <p:nvPr/>
      </p:nvGrpSpPr>
      <p:grpSpPr>
        <a:xfrm>
          <a:off x="0" y="0"/>
          <a:ext cx="0" cy="0"/>
          <a:chOff x="0" y="0"/>
          <a:chExt cx="0" cy="0"/>
        </a:xfrm>
      </p:grpSpPr>
      <p:sp>
        <p:nvSpPr>
          <p:cNvPr id="138" name="Google Shape;138;p39"/>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9"/>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3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3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43"/>
        <p:cNvGrpSpPr/>
        <p:nvPr/>
      </p:nvGrpSpPr>
      <p:grpSpPr>
        <a:xfrm>
          <a:off x="0" y="0"/>
          <a:ext cx="0" cy="0"/>
          <a:chOff x="0" y="0"/>
          <a:chExt cx="0" cy="0"/>
        </a:xfrm>
      </p:grpSpPr>
      <p:sp>
        <p:nvSpPr>
          <p:cNvPr id="44" name="Google Shape;44;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6"/>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2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62"/>
        <p:cNvGrpSpPr/>
        <p:nvPr/>
      </p:nvGrpSpPr>
      <p:grpSpPr>
        <a:xfrm>
          <a:off x="0" y="0"/>
          <a:ext cx="0" cy="0"/>
          <a:chOff x="0" y="0"/>
          <a:chExt cx="0" cy="0"/>
        </a:xfrm>
      </p:grpSpPr>
      <p:sp>
        <p:nvSpPr>
          <p:cNvPr id="63" name="Google Shape;63;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8"/>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28"/>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28"/>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28"/>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71"/>
        <p:cNvGrpSpPr/>
        <p:nvPr/>
      </p:nvGrpSpPr>
      <p:grpSpPr>
        <a:xfrm>
          <a:off x="0" y="0"/>
          <a:ext cx="0" cy="0"/>
          <a:chOff x="0" y="0"/>
          <a:chExt cx="0" cy="0"/>
        </a:xfrm>
      </p:grpSpPr>
      <p:sp>
        <p:nvSpPr>
          <p:cNvPr id="72" name="Google Shape;72;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76"/>
        <p:cNvGrpSpPr/>
        <p:nvPr/>
      </p:nvGrpSpPr>
      <p:grpSpPr>
        <a:xfrm>
          <a:off x="0" y="0"/>
          <a:ext cx="0" cy="0"/>
          <a:chOff x="0" y="0"/>
          <a:chExt cx="0" cy="0"/>
        </a:xfrm>
      </p:grpSpPr>
      <p:sp>
        <p:nvSpPr>
          <p:cNvPr id="77" name="Google Shape;77;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80"/>
        <p:cNvGrpSpPr/>
        <p:nvPr/>
      </p:nvGrpSpPr>
      <p:grpSpPr>
        <a:xfrm>
          <a:off x="0" y="0"/>
          <a:ext cx="0" cy="0"/>
          <a:chOff x="0" y="0"/>
          <a:chExt cx="0" cy="0"/>
        </a:xfrm>
      </p:grpSpPr>
      <p:sp>
        <p:nvSpPr>
          <p:cNvPr id="81" name="Google Shape;81;p31"/>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1"/>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31"/>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87"/>
        <p:cNvGrpSpPr/>
        <p:nvPr/>
      </p:nvGrpSpPr>
      <p:grpSpPr>
        <a:xfrm>
          <a:off x="0" y="0"/>
          <a:ext cx="0" cy="0"/>
          <a:chOff x="0" y="0"/>
          <a:chExt cx="0" cy="0"/>
        </a:xfrm>
      </p:grpSpPr>
      <p:sp>
        <p:nvSpPr>
          <p:cNvPr id="88" name="Google Shape;88;p32"/>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2"/>
          <p:cNvSpPr>
            <a:spLocks noGrp="1"/>
          </p:cNvSpPr>
          <p:nvPr>
            <p:ph type="pic" idx="2"/>
          </p:nvPr>
        </p:nvSpPr>
        <p:spPr>
          <a:xfrm>
            <a:off x="677334" y="609600"/>
            <a:ext cx="8596668" cy="3845718"/>
          </a:xfrm>
          <a:prstGeom prst="rect">
            <a:avLst/>
          </a:prstGeom>
          <a:noFill/>
          <a:ln>
            <a:noFill/>
          </a:ln>
        </p:spPr>
      </p:sp>
      <p:sp>
        <p:nvSpPr>
          <p:cNvPr id="90" name="Google Shape;90;p32"/>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3"/>
          <p:cNvGrpSpPr/>
          <p:nvPr/>
        </p:nvGrpSpPr>
        <p:grpSpPr>
          <a:xfrm>
            <a:off x="0" y="-8467"/>
            <a:ext cx="12192000" cy="6866467"/>
            <a:chOff x="0" y="-8467"/>
            <a:chExt cx="12192000" cy="6866467"/>
          </a:xfrm>
        </p:grpSpPr>
        <p:cxnSp>
          <p:nvCxnSpPr>
            <p:cNvPr id="11" name="Google Shape;11;p2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2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2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2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23"/>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17" name="Google Shape;17;p2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18" name="Google Shape;18;p2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2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3"/>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png"/><Relationship Id="rId7"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3.png"/><Relationship Id="rId10" Type="http://schemas.openxmlformats.org/officeDocument/2006/relationships/image" Target="../media/image5.jpg"/><Relationship Id="rId4" Type="http://schemas.openxmlformats.org/officeDocument/2006/relationships/image" Target="../media/image2.png"/><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1.png"/><Relationship Id="rId7"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jp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hyperlink" Target="https://climate.mit.edu/explainers/carbon-offsets" TargetMode="External"/><Relationship Id="rId13" Type="http://schemas.openxmlformats.org/officeDocument/2006/relationships/image" Target="../media/image3.png"/><Relationship Id="rId3" Type="http://schemas.openxmlformats.org/officeDocument/2006/relationships/hyperlink" Target="https://www.citizensinformation.ie/en/travel_and_recreation/cycling/cycle_to_work_scheme.html" TargetMode="External"/><Relationship Id="rId7" Type="http://schemas.openxmlformats.org/officeDocument/2006/relationships/hyperlink" Target="https://pre-sustainability.com/articles/sourcing-locally-is-better-myth-or-not/" TargetMode="External"/><Relationship Id="rId12"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fastcompany.com/90315072/why-you-shouldnt-try-to-compartmentalize-work-and-life" TargetMode="External"/><Relationship Id="rId11" Type="http://schemas.openxmlformats.org/officeDocument/2006/relationships/image" Target="../media/image1.png"/><Relationship Id="rId5" Type="http://schemas.openxmlformats.org/officeDocument/2006/relationships/hyperlink" Target="https://www.fao.org/3/v9933e/V9933E00.htm#TOC" TargetMode="External"/><Relationship Id="rId10" Type="http://schemas.openxmlformats.org/officeDocument/2006/relationships/image" Target="../media/image4.png"/><Relationship Id="rId4" Type="http://schemas.openxmlformats.org/officeDocument/2006/relationships/hyperlink" Target="https://www.europarl.europa.eu/news/en/headlines/society/20201208STO93325/e-waste-in-the-eu-facts-and-figures-infographic?&amp;at_campaign=20234-Economy&amp;at_medium=Google_Ads&amp;at_platform=Search&amp;at_creation=RSA&amp;at_goal=TR_G&amp;at_audience=electronic%20waste&amp;at_topic=E_Waste&amp;at_location=GR&amp;gclid=CjwKCAjwx_eiBhBGEiwA15gLN9WT2L-JBRx3YLtrLgHTlsB8t63nOAISUWnoIYz3BtJbt7hvpsmN6xoCpaYQAvD_BwE" TargetMode="External"/><Relationship Id="rId9" Type="http://schemas.openxmlformats.org/officeDocument/2006/relationships/hyperlink" Target="https://www.it.ox.ac.uk/article/environment-and-it"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2800"/>
              <a:buFont typeface="Trebuchet MS"/>
              <a:buNone/>
            </a:pPr>
            <a:r>
              <a:rPr lang="de-DE" sz="2800" b="1"/>
              <a:t/>
            </a:r>
            <a:br>
              <a:rPr lang="de-DE" sz="2800" b="1"/>
            </a:br>
            <a:r>
              <a:rPr lang="de-DE" sz="2800" b="1"/>
              <a:t>What can be done in terms of acting more environmentally conscious </a:t>
            </a:r>
            <a:br>
              <a:rPr lang="de-DE" sz="2800" b="1"/>
            </a:br>
            <a:r>
              <a:rPr lang="de-DE" sz="2800" b="1"/>
              <a:t>in the workplace in general?</a:t>
            </a:r>
            <a:endParaRPr/>
          </a:p>
        </p:txBody>
      </p:sp>
      <p:sp>
        <p:nvSpPr>
          <p:cNvPr id="151" name="Google Shape;151;p1"/>
          <p:cNvSpPr txBox="1"/>
          <p:nvPr/>
        </p:nvSpPr>
        <p:spPr>
          <a:xfrm>
            <a:off x="1071638" y="1299212"/>
            <a:ext cx="7766936" cy="100604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3F3F3F"/>
              </a:buClr>
              <a:buSzPts val="4400"/>
              <a:buFont typeface="Trebuchet MS"/>
              <a:buNone/>
            </a:pPr>
            <a:r>
              <a:rPr lang="de-DE" sz="4400" b="1" i="0" u="none" strike="noStrike" cap="none">
                <a:solidFill>
                  <a:srgbClr val="3F3F3F"/>
                </a:solidFill>
                <a:latin typeface="Trebuchet MS"/>
                <a:ea typeface="Trebuchet MS"/>
                <a:cs typeface="Trebuchet MS"/>
                <a:sym typeface="Trebuchet MS"/>
              </a:rPr>
              <a:t>ECOTRAIN</a:t>
            </a:r>
            <a:endParaRPr sz="2400" b="1" i="0" u="none" strike="noStrike" cap="none">
              <a:solidFill>
                <a:srgbClr val="3F3F3F"/>
              </a:solidFill>
              <a:latin typeface="Trebuchet MS"/>
              <a:ea typeface="Trebuchet MS"/>
              <a:cs typeface="Trebuchet MS"/>
              <a:sym typeface="Trebuchet MS"/>
            </a:endParaRPr>
          </a:p>
        </p:txBody>
      </p:sp>
      <p:pic>
        <p:nvPicPr>
          <p:cNvPr id="152"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53"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54"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10" name="Google Shape;144;p1"/>
          <p:cNvSpPr txBox="1">
            <a:spLocks noGrp="1"/>
          </p:cNvSpPr>
          <p:nvPr>
            <p:ph type="subTitle" idx="1"/>
          </p:nvPr>
        </p:nvSpPr>
        <p:spPr>
          <a:xfrm>
            <a:off x="352375" y="5255433"/>
            <a:ext cx="7766936" cy="1096899"/>
          </a:xfrm>
          <a:prstGeom prst="rect">
            <a:avLst/>
          </a:prstGeom>
          <a:noFill/>
          <a:ln>
            <a:noFill/>
          </a:ln>
        </p:spPr>
        <p:txBody>
          <a:bodyPr spcFirstLastPara="1" wrap="square" lIns="91425" tIns="45700" rIns="91425" bIns="45700" anchor="t" anchorCtr="0">
            <a:normAutofit/>
          </a:bodyPr>
          <a:lstStyle/>
          <a:p>
            <a:pPr marL="0" lvl="0" indent="0" algn="l">
              <a:spcBef>
                <a:spcPts val="0"/>
              </a:spcBef>
            </a:pPr>
            <a:r>
              <a:rPr lang="en-GB" sz="12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1200" dirty="0"/>
          </a:p>
        </p:txBody>
      </p:sp>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0"/>
          <p:cNvSpPr txBox="1">
            <a:spLocks noGrp="1"/>
          </p:cNvSpPr>
          <p:nvPr>
            <p:ph type="body" idx="1"/>
          </p:nvPr>
        </p:nvSpPr>
        <p:spPr>
          <a:xfrm>
            <a:off x="655000" y="1845959"/>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err="1"/>
              <a:t>According</a:t>
            </a:r>
            <a:r>
              <a:rPr lang="de-DE" sz="2000" dirty="0"/>
              <a:t> </a:t>
            </a:r>
            <a:r>
              <a:rPr lang="de-DE" sz="2000" dirty="0" err="1"/>
              <a:t>to</a:t>
            </a:r>
            <a:r>
              <a:rPr lang="de-DE" sz="2000" dirty="0"/>
              <a:t> </a:t>
            </a:r>
            <a:r>
              <a:rPr lang="de-DE" sz="2000" dirty="0" err="1"/>
              <a:t>the</a:t>
            </a:r>
            <a:r>
              <a:rPr lang="de-DE" sz="2000" dirty="0"/>
              <a:t> IT </a:t>
            </a:r>
            <a:r>
              <a:rPr lang="de-DE" sz="2000" dirty="0" err="1"/>
              <a:t>department</a:t>
            </a:r>
            <a:r>
              <a:rPr lang="de-DE" sz="2000" dirty="0"/>
              <a:t> </a:t>
            </a:r>
            <a:r>
              <a:rPr lang="de-DE" sz="2000" dirty="0" err="1"/>
              <a:t>of</a:t>
            </a:r>
            <a:r>
              <a:rPr lang="de-DE" sz="2000" dirty="0"/>
              <a:t> </a:t>
            </a:r>
            <a:r>
              <a:rPr lang="de-DE" sz="2000" dirty="0" err="1"/>
              <a:t>the</a:t>
            </a:r>
            <a:r>
              <a:rPr lang="de-DE" sz="2000" dirty="0"/>
              <a:t> University </a:t>
            </a:r>
            <a:r>
              <a:rPr lang="de-DE" sz="2000" dirty="0" err="1"/>
              <a:t>of</a:t>
            </a:r>
            <a:r>
              <a:rPr lang="de-DE" sz="2000" dirty="0"/>
              <a:t> Oxford (2022), The </a:t>
            </a:r>
            <a:r>
              <a:rPr lang="de-DE" sz="2000" dirty="0" err="1"/>
              <a:t>greenhouse</a:t>
            </a:r>
            <a:r>
              <a:rPr lang="de-DE" sz="2000" dirty="0"/>
              <a:t> gas (GHG) </a:t>
            </a:r>
            <a:r>
              <a:rPr lang="de-DE" sz="2000" dirty="0" err="1"/>
              <a:t>emissions</a:t>
            </a:r>
            <a:r>
              <a:rPr lang="de-DE" sz="2000" dirty="0"/>
              <a:t> </a:t>
            </a:r>
            <a:r>
              <a:rPr lang="de-DE" sz="2000" dirty="0" err="1"/>
              <a:t>from</a:t>
            </a:r>
            <a:r>
              <a:rPr lang="de-DE" sz="2000" dirty="0"/>
              <a:t> a </a:t>
            </a:r>
            <a:r>
              <a:rPr lang="de-DE" sz="2000" dirty="0" err="1"/>
              <a:t>standard</a:t>
            </a:r>
            <a:r>
              <a:rPr lang="de-DE" sz="2000" dirty="0"/>
              <a:t> </a:t>
            </a:r>
            <a:r>
              <a:rPr lang="de-DE" sz="2000" dirty="0" err="1"/>
              <a:t>staff</a:t>
            </a:r>
            <a:r>
              <a:rPr lang="de-DE" sz="2000" dirty="0"/>
              <a:t> </a:t>
            </a:r>
            <a:r>
              <a:rPr lang="de-DE" sz="2000" dirty="0" err="1"/>
              <a:t>desktop</a:t>
            </a:r>
            <a:r>
              <a:rPr lang="de-DE" sz="2000" dirty="0"/>
              <a:t> </a:t>
            </a:r>
            <a:r>
              <a:rPr lang="de-DE" sz="2000" dirty="0" err="1"/>
              <a:t>and</a:t>
            </a:r>
            <a:r>
              <a:rPr lang="de-DE" sz="2000" dirty="0"/>
              <a:t> </a:t>
            </a:r>
            <a:r>
              <a:rPr lang="de-DE" sz="2000" dirty="0" err="1"/>
              <a:t>monitor</a:t>
            </a:r>
            <a:r>
              <a:rPr lang="de-DE" sz="2000" dirty="0"/>
              <a:t>, </a:t>
            </a:r>
            <a:r>
              <a:rPr lang="de-DE" sz="2000" dirty="0" err="1"/>
              <a:t>if</a:t>
            </a:r>
            <a:r>
              <a:rPr lang="de-DE" sz="2000" dirty="0"/>
              <a:t> </a:t>
            </a:r>
            <a:r>
              <a:rPr lang="de-DE" sz="2000" dirty="0" err="1"/>
              <a:t>used</a:t>
            </a:r>
            <a:r>
              <a:rPr lang="de-DE" sz="2000" dirty="0"/>
              <a:t> </a:t>
            </a:r>
            <a:r>
              <a:rPr lang="de-DE" sz="2000" dirty="0" err="1"/>
              <a:t>for</a:t>
            </a:r>
            <a:r>
              <a:rPr lang="de-DE" sz="2000" dirty="0"/>
              <a:t> </a:t>
            </a:r>
            <a:r>
              <a:rPr lang="de-DE" sz="2000" dirty="0" err="1"/>
              <a:t>eight</a:t>
            </a:r>
            <a:r>
              <a:rPr lang="de-DE" sz="2000" dirty="0"/>
              <a:t> </a:t>
            </a:r>
            <a:r>
              <a:rPr lang="de-DE" sz="2000" dirty="0" err="1"/>
              <a:t>hours</a:t>
            </a:r>
            <a:r>
              <a:rPr lang="de-DE" sz="2000" dirty="0"/>
              <a:t>, </a:t>
            </a:r>
            <a:r>
              <a:rPr lang="de-DE" sz="2000" dirty="0" err="1"/>
              <a:t>equate</a:t>
            </a:r>
            <a:r>
              <a:rPr lang="de-DE" sz="2000" dirty="0"/>
              <a:t> </a:t>
            </a:r>
            <a:r>
              <a:rPr lang="de-DE" sz="2000" dirty="0" err="1"/>
              <a:t>to</a:t>
            </a:r>
            <a:r>
              <a:rPr lang="de-DE" sz="2000" dirty="0"/>
              <a:t> </a:t>
            </a:r>
            <a:r>
              <a:rPr lang="de-DE" sz="2000" dirty="0" err="1"/>
              <a:t>approximately</a:t>
            </a:r>
            <a:r>
              <a:rPr lang="de-DE" sz="2000" dirty="0"/>
              <a:t> 70g </a:t>
            </a:r>
            <a:r>
              <a:rPr lang="de-DE" sz="2000" dirty="0" err="1"/>
              <a:t>of</a:t>
            </a:r>
            <a:r>
              <a:rPr lang="de-DE" sz="2000" dirty="0"/>
              <a:t> CO2e due </a:t>
            </a:r>
            <a:r>
              <a:rPr lang="de-DE" sz="2000" dirty="0" err="1"/>
              <a:t>to</a:t>
            </a:r>
            <a:r>
              <a:rPr lang="de-DE" sz="2000" dirty="0"/>
              <a:t> </a:t>
            </a:r>
            <a:r>
              <a:rPr lang="de-DE" sz="2000" dirty="0" err="1"/>
              <a:t>the</a:t>
            </a:r>
            <a:r>
              <a:rPr lang="de-DE" sz="2000" dirty="0"/>
              <a:t> </a:t>
            </a:r>
            <a:r>
              <a:rPr lang="de-DE" sz="2000" dirty="0" err="1"/>
              <a:t>electricity</a:t>
            </a:r>
            <a:r>
              <a:rPr lang="de-DE" sz="2000" dirty="0"/>
              <a:t> </a:t>
            </a:r>
            <a:r>
              <a:rPr lang="de-DE" sz="2000" dirty="0" err="1"/>
              <a:t>consumption</a:t>
            </a:r>
            <a:r>
              <a:rPr lang="de-DE" sz="2000" dirty="0"/>
              <a:t>. </a:t>
            </a:r>
            <a:endParaRPr dirty="0"/>
          </a:p>
          <a:p>
            <a:pPr marL="342900" lvl="0" indent="-342900" algn="just" rtl="0">
              <a:spcBef>
                <a:spcPts val="2200"/>
              </a:spcBef>
              <a:spcAft>
                <a:spcPts val="0"/>
              </a:spcAft>
              <a:buSzPts val="1600"/>
              <a:buChar char="►"/>
            </a:pPr>
            <a:r>
              <a:rPr lang="de-DE" sz="2000" dirty="0"/>
              <a:t>The </a:t>
            </a:r>
            <a:r>
              <a:rPr lang="de-DE" sz="2000" dirty="0" err="1"/>
              <a:t>most</a:t>
            </a:r>
            <a:r>
              <a:rPr lang="de-DE" sz="2000" dirty="0"/>
              <a:t> </a:t>
            </a:r>
            <a:r>
              <a:rPr lang="de-DE" sz="2000" dirty="0" err="1"/>
              <a:t>significant</a:t>
            </a:r>
            <a:r>
              <a:rPr lang="de-DE" sz="2000" dirty="0"/>
              <a:t> </a:t>
            </a:r>
            <a:r>
              <a:rPr lang="de-DE" sz="2000" dirty="0" err="1"/>
              <a:t>factor</a:t>
            </a:r>
            <a:r>
              <a:rPr lang="de-DE" sz="2000" dirty="0"/>
              <a:t> </a:t>
            </a:r>
            <a:r>
              <a:rPr lang="de-DE" sz="2000" dirty="0" err="1"/>
              <a:t>affecting</a:t>
            </a:r>
            <a:r>
              <a:rPr lang="de-DE" sz="2000" dirty="0"/>
              <a:t> </a:t>
            </a:r>
            <a:r>
              <a:rPr lang="de-DE" sz="2000" dirty="0" err="1"/>
              <a:t>the</a:t>
            </a:r>
            <a:r>
              <a:rPr lang="de-DE" sz="2000" dirty="0"/>
              <a:t> total </a:t>
            </a:r>
            <a:r>
              <a:rPr lang="de-DE" sz="2000" dirty="0" err="1"/>
              <a:t>impact</a:t>
            </a:r>
            <a:r>
              <a:rPr lang="de-DE" sz="2000" dirty="0"/>
              <a:t> </a:t>
            </a:r>
            <a:r>
              <a:rPr lang="de-DE" sz="2000" dirty="0" err="1"/>
              <a:t>of</a:t>
            </a:r>
            <a:r>
              <a:rPr lang="de-DE" sz="2000" dirty="0"/>
              <a:t> </a:t>
            </a:r>
            <a:r>
              <a:rPr lang="de-DE" sz="2000" dirty="0" err="1"/>
              <a:t>desktop</a:t>
            </a:r>
            <a:r>
              <a:rPr lang="de-DE" sz="2000" dirty="0"/>
              <a:t> </a:t>
            </a:r>
            <a:r>
              <a:rPr lang="de-DE" sz="2000" dirty="0" err="1"/>
              <a:t>computing</a:t>
            </a:r>
            <a:r>
              <a:rPr lang="de-DE" sz="2000" dirty="0"/>
              <a:t> </a:t>
            </a:r>
            <a:r>
              <a:rPr lang="de-DE" sz="2000" dirty="0" err="1"/>
              <a:t>is</a:t>
            </a:r>
            <a:r>
              <a:rPr lang="de-DE" sz="2000" dirty="0"/>
              <a:t> </a:t>
            </a:r>
            <a:r>
              <a:rPr lang="de-DE" sz="2000" dirty="0" err="1"/>
              <a:t>the</a:t>
            </a:r>
            <a:r>
              <a:rPr lang="de-DE" sz="2000" dirty="0"/>
              <a:t> </a:t>
            </a:r>
            <a:r>
              <a:rPr lang="de-DE" sz="2000" dirty="0" err="1"/>
              <a:t>quantity</a:t>
            </a:r>
            <a:r>
              <a:rPr lang="de-DE" sz="2000" dirty="0"/>
              <a:t> </a:t>
            </a:r>
            <a:r>
              <a:rPr lang="de-DE" sz="2000" dirty="0" err="1"/>
              <a:t>of</a:t>
            </a:r>
            <a:r>
              <a:rPr lang="de-DE" sz="2000" dirty="0"/>
              <a:t> </a:t>
            </a:r>
            <a:r>
              <a:rPr lang="de-DE" sz="2000" dirty="0" err="1"/>
              <a:t>devices</a:t>
            </a:r>
            <a:r>
              <a:rPr lang="de-DE" sz="2000" dirty="0"/>
              <a:t> </a:t>
            </a:r>
            <a:r>
              <a:rPr lang="de-DE" sz="2000" dirty="0" err="1"/>
              <a:t>and</a:t>
            </a:r>
            <a:r>
              <a:rPr lang="de-DE" sz="2000" dirty="0"/>
              <a:t> </a:t>
            </a:r>
            <a:r>
              <a:rPr lang="de-DE" sz="2000" dirty="0" err="1"/>
              <a:t>monitors</a:t>
            </a:r>
            <a:r>
              <a:rPr lang="de-DE" sz="2000" dirty="0"/>
              <a:t> </a:t>
            </a:r>
            <a:r>
              <a:rPr lang="de-DE" sz="2000" dirty="0" err="1"/>
              <a:t>procured</a:t>
            </a:r>
            <a:r>
              <a:rPr lang="de-DE" sz="2000" dirty="0"/>
              <a:t> </a:t>
            </a:r>
            <a:r>
              <a:rPr lang="de-DE" sz="2000" dirty="0" err="1"/>
              <a:t>for</a:t>
            </a:r>
            <a:r>
              <a:rPr lang="de-DE" sz="2000" dirty="0"/>
              <a:t> </a:t>
            </a:r>
            <a:r>
              <a:rPr lang="de-DE" sz="2000" dirty="0" err="1"/>
              <a:t>each</a:t>
            </a:r>
            <a:r>
              <a:rPr lang="de-DE" sz="2000" dirty="0"/>
              <a:t> </a:t>
            </a:r>
            <a:r>
              <a:rPr lang="de-DE" sz="2000" dirty="0" err="1"/>
              <a:t>staff</a:t>
            </a:r>
            <a:r>
              <a:rPr lang="de-DE" sz="2000" dirty="0"/>
              <a:t> </a:t>
            </a:r>
            <a:r>
              <a:rPr lang="de-DE" sz="2000" dirty="0" err="1"/>
              <a:t>member</a:t>
            </a:r>
            <a:r>
              <a:rPr lang="de-DE" sz="2000" dirty="0"/>
              <a:t>. </a:t>
            </a:r>
            <a:endParaRPr sz="2800" dirty="0"/>
          </a:p>
        </p:txBody>
      </p:sp>
      <p:pic>
        <p:nvPicPr>
          <p:cNvPr id="251" name="Google Shape;251;p1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52" name="Google Shape;252;p1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3" name="Google Shape;253;p10"/>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54" name="Google Shape;254;p10"/>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55" name="Google Shape;255;p10"/>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56" name="Google Shape;256;p10"/>
          <p:cNvPicPr preferRelativeResize="0"/>
          <p:nvPr/>
        </p:nvPicPr>
        <p:blipFill rotWithShape="1">
          <a:blip r:embed="rId7">
            <a:alphaModFix/>
          </a:blip>
          <a:srcRect/>
          <a:stretch/>
        </p:blipFill>
        <p:spPr>
          <a:xfrm>
            <a:off x="5467641" y="3628360"/>
            <a:ext cx="3990476" cy="2800000"/>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5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500"/>
                                        <p:tgtEl>
                                          <p:spTgt spid="2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1"/>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err="1"/>
              <a:t>Waste</a:t>
            </a:r>
            <a:r>
              <a:rPr lang="de-DE" dirty="0"/>
              <a:t> </a:t>
            </a:r>
            <a:r>
              <a:rPr lang="de-DE" dirty="0" err="1"/>
              <a:t>separation</a:t>
            </a:r>
            <a:r>
              <a:rPr lang="de-DE" dirty="0"/>
              <a:t> </a:t>
            </a:r>
            <a:r>
              <a:rPr lang="de-DE" dirty="0" err="1"/>
              <a:t>is</a:t>
            </a:r>
            <a:r>
              <a:rPr lang="de-DE" dirty="0"/>
              <a:t> a </a:t>
            </a:r>
            <a:r>
              <a:rPr lang="de-DE" dirty="0" err="1"/>
              <a:t>crucial</a:t>
            </a:r>
            <a:r>
              <a:rPr lang="de-DE" dirty="0"/>
              <a:t> </a:t>
            </a:r>
            <a:r>
              <a:rPr lang="de-DE" dirty="0" err="1"/>
              <a:t>part</a:t>
            </a:r>
            <a:r>
              <a:rPr lang="de-DE" dirty="0"/>
              <a:t> </a:t>
            </a:r>
            <a:r>
              <a:rPr lang="de-DE" dirty="0" err="1"/>
              <a:t>of</a:t>
            </a:r>
            <a:r>
              <a:rPr lang="de-DE" dirty="0"/>
              <a:t> </a:t>
            </a:r>
            <a:r>
              <a:rPr lang="de-DE" dirty="0" err="1"/>
              <a:t>recycling</a:t>
            </a:r>
            <a:r>
              <a:rPr lang="de-DE" dirty="0"/>
              <a:t>, a </a:t>
            </a:r>
            <a:r>
              <a:rPr lang="de-DE" dirty="0" err="1"/>
              <a:t>process</a:t>
            </a:r>
            <a:r>
              <a:rPr lang="de-DE" dirty="0"/>
              <a:t> </a:t>
            </a:r>
            <a:r>
              <a:rPr lang="de-DE" dirty="0" err="1"/>
              <a:t>that</a:t>
            </a:r>
            <a:r>
              <a:rPr lang="de-DE" dirty="0"/>
              <a:t> </a:t>
            </a:r>
            <a:r>
              <a:rPr lang="de-DE" dirty="0" err="1"/>
              <a:t>can</a:t>
            </a:r>
            <a:r>
              <a:rPr lang="de-DE" dirty="0"/>
              <a:t> </a:t>
            </a:r>
            <a:r>
              <a:rPr lang="de-DE" dirty="0" err="1"/>
              <a:t>be</a:t>
            </a:r>
            <a:r>
              <a:rPr lang="de-DE" dirty="0"/>
              <a:t> </a:t>
            </a:r>
            <a:r>
              <a:rPr lang="de-DE" dirty="0" err="1"/>
              <a:t>severely</a:t>
            </a:r>
            <a:r>
              <a:rPr lang="de-DE" dirty="0"/>
              <a:t> </a:t>
            </a:r>
            <a:r>
              <a:rPr lang="de-DE" dirty="0" err="1"/>
              <a:t>hampered</a:t>
            </a:r>
            <a:r>
              <a:rPr lang="de-DE" dirty="0"/>
              <a:t> </a:t>
            </a:r>
            <a:r>
              <a:rPr lang="de-DE" dirty="0" err="1"/>
              <a:t>if</a:t>
            </a:r>
            <a:r>
              <a:rPr lang="de-DE" dirty="0"/>
              <a:t> </a:t>
            </a:r>
            <a:r>
              <a:rPr lang="de-DE" dirty="0" err="1"/>
              <a:t>waste</a:t>
            </a:r>
            <a:r>
              <a:rPr lang="de-DE" dirty="0"/>
              <a:t> </a:t>
            </a:r>
            <a:r>
              <a:rPr lang="de-DE" dirty="0" err="1"/>
              <a:t>isn't</a:t>
            </a:r>
            <a:r>
              <a:rPr lang="de-DE" dirty="0"/>
              <a:t> </a:t>
            </a:r>
            <a:r>
              <a:rPr lang="de-DE" dirty="0" err="1"/>
              <a:t>properly</a:t>
            </a:r>
            <a:r>
              <a:rPr lang="de-DE" dirty="0"/>
              <a:t> </a:t>
            </a:r>
            <a:r>
              <a:rPr lang="de-DE" dirty="0" err="1"/>
              <a:t>divided</a:t>
            </a:r>
            <a:r>
              <a:rPr lang="de-DE" dirty="0"/>
              <a:t>. </a:t>
            </a:r>
            <a:r>
              <a:rPr lang="de-DE" dirty="0" err="1"/>
              <a:t>Often</a:t>
            </a:r>
            <a:r>
              <a:rPr lang="de-DE" dirty="0"/>
              <a:t>, </a:t>
            </a:r>
            <a:r>
              <a:rPr lang="de-DE" dirty="0" err="1"/>
              <a:t>people</a:t>
            </a:r>
            <a:r>
              <a:rPr lang="de-DE" dirty="0"/>
              <a:t> </a:t>
            </a:r>
            <a:r>
              <a:rPr lang="de-DE" dirty="0" err="1"/>
              <a:t>neglect</a:t>
            </a:r>
            <a:r>
              <a:rPr lang="de-DE" dirty="0"/>
              <a:t> </a:t>
            </a:r>
            <a:r>
              <a:rPr lang="de-DE" dirty="0" err="1"/>
              <a:t>this</a:t>
            </a:r>
            <a:r>
              <a:rPr lang="de-DE" dirty="0"/>
              <a:t> </a:t>
            </a:r>
            <a:r>
              <a:rPr lang="de-DE" dirty="0" err="1"/>
              <a:t>step</a:t>
            </a:r>
            <a:r>
              <a:rPr lang="de-DE" dirty="0"/>
              <a:t> </a:t>
            </a:r>
            <a:r>
              <a:rPr lang="de-DE" dirty="0" err="1"/>
              <a:t>either</a:t>
            </a:r>
            <a:r>
              <a:rPr lang="de-DE" dirty="0"/>
              <a:t> </a:t>
            </a:r>
            <a:r>
              <a:rPr lang="de-DE" dirty="0" err="1"/>
              <a:t>because</a:t>
            </a:r>
            <a:r>
              <a:rPr lang="de-DE" dirty="0"/>
              <a:t> </a:t>
            </a:r>
            <a:r>
              <a:rPr lang="de-DE" dirty="0" err="1"/>
              <a:t>it</a:t>
            </a:r>
            <a:r>
              <a:rPr lang="de-DE" dirty="0"/>
              <a:t> </a:t>
            </a:r>
            <a:r>
              <a:rPr lang="de-DE" dirty="0" err="1"/>
              <a:t>adds</a:t>
            </a:r>
            <a:r>
              <a:rPr lang="de-DE" dirty="0"/>
              <a:t> an extra </a:t>
            </a:r>
            <a:r>
              <a:rPr lang="de-DE" dirty="0" err="1"/>
              <a:t>task</a:t>
            </a:r>
            <a:r>
              <a:rPr lang="de-DE" dirty="0"/>
              <a:t> </a:t>
            </a:r>
            <a:r>
              <a:rPr lang="de-DE" dirty="0" err="1"/>
              <a:t>or</a:t>
            </a:r>
            <a:r>
              <a:rPr lang="de-DE" dirty="0"/>
              <a:t> </a:t>
            </a:r>
            <a:r>
              <a:rPr lang="de-DE" dirty="0" err="1"/>
              <a:t>they</a:t>
            </a:r>
            <a:r>
              <a:rPr lang="de-DE" dirty="0"/>
              <a:t> </a:t>
            </a:r>
            <a:r>
              <a:rPr lang="de-DE" dirty="0" err="1"/>
              <a:t>simply</a:t>
            </a:r>
            <a:r>
              <a:rPr lang="de-DE" dirty="0"/>
              <a:t> </a:t>
            </a:r>
            <a:r>
              <a:rPr lang="de-DE" dirty="0" err="1"/>
              <a:t>view</a:t>
            </a:r>
            <a:r>
              <a:rPr lang="de-DE" dirty="0"/>
              <a:t> </a:t>
            </a:r>
            <a:r>
              <a:rPr lang="de-DE" dirty="0" err="1"/>
              <a:t>it</a:t>
            </a:r>
            <a:r>
              <a:rPr lang="de-DE" dirty="0"/>
              <a:t> </a:t>
            </a:r>
            <a:r>
              <a:rPr lang="de-DE" dirty="0" err="1"/>
              <a:t>as</a:t>
            </a:r>
            <a:r>
              <a:rPr lang="de-DE" dirty="0"/>
              <a:t> optional, </a:t>
            </a:r>
            <a:r>
              <a:rPr lang="de-DE" dirty="0" err="1"/>
              <a:t>underestimating</a:t>
            </a:r>
            <a:r>
              <a:rPr lang="de-DE" dirty="0"/>
              <a:t> </a:t>
            </a:r>
            <a:r>
              <a:rPr lang="de-DE" dirty="0" err="1"/>
              <a:t>the</a:t>
            </a:r>
            <a:r>
              <a:rPr lang="de-DE" dirty="0"/>
              <a:t> </a:t>
            </a:r>
            <a:r>
              <a:rPr lang="de-DE" dirty="0" err="1"/>
              <a:t>significant</a:t>
            </a:r>
            <a:r>
              <a:rPr lang="de-DE" dirty="0"/>
              <a:t> </a:t>
            </a:r>
            <a:r>
              <a:rPr lang="de-DE" dirty="0" err="1"/>
              <a:t>impact</a:t>
            </a:r>
            <a:r>
              <a:rPr lang="de-DE" dirty="0"/>
              <a:t> </a:t>
            </a:r>
            <a:r>
              <a:rPr lang="de-DE" dirty="0" err="1"/>
              <a:t>of</a:t>
            </a:r>
            <a:r>
              <a:rPr lang="de-DE" dirty="0"/>
              <a:t> </a:t>
            </a:r>
            <a:r>
              <a:rPr lang="de-DE" dirty="0" err="1"/>
              <a:t>their</a:t>
            </a:r>
            <a:r>
              <a:rPr lang="de-DE" dirty="0"/>
              <a:t> </a:t>
            </a:r>
            <a:r>
              <a:rPr lang="de-DE" dirty="0" err="1"/>
              <a:t>choices</a:t>
            </a:r>
            <a:r>
              <a:rPr lang="de-DE" dirty="0"/>
              <a:t>. </a:t>
            </a:r>
            <a:endParaRPr dirty="0"/>
          </a:p>
          <a:p>
            <a:pPr marL="342900" lvl="0" indent="-342900" algn="just" rtl="0">
              <a:spcBef>
                <a:spcPts val="2200"/>
              </a:spcBef>
              <a:spcAft>
                <a:spcPts val="0"/>
              </a:spcAft>
              <a:buSzPts val="1440"/>
              <a:buChar char="►"/>
            </a:pPr>
            <a:r>
              <a:rPr lang="de-DE" dirty="0" err="1"/>
              <a:t>However</a:t>
            </a:r>
            <a:r>
              <a:rPr lang="de-DE" dirty="0"/>
              <a:t>, </a:t>
            </a:r>
            <a:r>
              <a:rPr lang="de-DE" dirty="0" err="1"/>
              <a:t>there</a:t>
            </a:r>
            <a:r>
              <a:rPr lang="de-DE" dirty="0"/>
              <a:t> </a:t>
            </a:r>
            <a:r>
              <a:rPr lang="de-DE" dirty="0" err="1"/>
              <a:t>is</a:t>
            </a:r>
            <a:r>
              <a:rPr lang="de-DE" dirty="0"/>
              <a:t> a </a:t>
            </a:r>
            <a:r>
              <a:rPr lang="de-DE" dirty="0" err="1"/>
              <a:t>far</a:t>
            </a:r>
            <a:r>
              <a:rPr lang="de-DE" dirty="0"/>
              <a:t> </a:t>
            </a:r>
            <a:r>
              <a:rPr lang="de-DE" dirty="0" err="1"/>
              <a:t>more</a:t>
            </a:r>
            <a:r>
              <a:rPr lang="de-DE" dirty="0"/>
              <a:t> </a:t>
            </a:r>
            <a:r>
              <a:rPr lang="de-DE" dirty="0" err="1"/>
              <a:t>creative</a:t>
            </a:r>
            <a:r>
              <a:rPr lang="de-DE" dirty="0"/>
              <a:t> </a:t>
            </a:r>
            <a:r>
              <a:rPr lang="de-DE" dirty="0" err="1"/>
              <a:t>way</a:t>
            </a:r>
            <a:r>
              <a:rPr lang="de-DE" dirty="0"/>
              <a:t> </a:t>
            </a:r>
            <a:r>
              <a:rPr lang="de-DE" dirty="0" err="1"/>
              <a:t>to</a:t>
            </a:r>
            <a:r>
              <a:rPr lang="de-DE" dirty="0"/>
              <a:t> </a:t>
            </a:r>
            <a:r>
              <a:rPr lang="de-DE" dirty="0" err="1"/>
              <a:t>approach</a:t>
            </a:r>
            <a:r>
              <a:rPr lang="de-DE" dirty="0"/>
              <a:t> </a:t>
            </a:r>
            <a:r>
              <a:rPr lang="de-DE" dirty="0" err="1"/>
              <a:t>the</a:t>
            </a:r>
            <a:r>
              <a:rPr lang="de-DE" dirty="0"/>
              <a:t> </a:t>
            </a:r>
            <a:r>
              <a:rPr lang="de-DE" dirty="0" err="1"/>
              <a:t>problem</a:t>
            </a:r>
            <a:r>
              <a:rPr lang="de-DE" dirty="0"/>
              <a:t>. The </a:t>
            </a:r>
            <a:r>
              <a:rPr lang="de-DE" dirty="0" err="1"/>
              <a:t>Tongji</a:t>
            </a:r>
            <a:r>
              <a:rPr lang="de-DE" dirty="0"/>
              <a:t> University in China </a:t>
            </a:r>
            <a:r>
              <a:rPr lang="de-DE" dirty="0" err="1"/>
              <a:t>has</a:t>
            </a:r>
            <a:r>
              <a:rPr lang="de-DE" dirty="0"/>
              <a:t> </a:t>
            </a:r>
            <a:r>
              <a:rPr lang="de-DE" dirty="0" err="1"/>
              <a:t>been</a:t>
            </a:r>
            <a:r>
              <a:rPr lang="de-DE" dirty="0"/>
              <a:t> </a:t>
            </a:r>
            <a:r>
              <a:rPr lang="de-DE" dirty="0" err="1"/>
              <a:t>nudging</a:t>
            </a:r>
            <a:r>
              <a:rPr lang="de-DE" dirty="0"/>
              <a:t> </a:t>
            </a:r>
            <a:r>
              <a:rPr lang="de-DE" dirty="0" err="1"/>
              <a:t>students</a:t>
            </a:r>
            <a:r>
              <a:rPr lang="de-DE" dirty="0"/>
              <a:t> </a:t>
            </a:r>
            <a:r>
              <a:rPr lang="de-DE" dirty="0" err="1"/>
              <a:t>to</a:t>
            </a:r>
            <a:r>
              <a:rPr lang="de-DE" dirty="0"/>
              <a:t> </a:t>
            </a:r>
            <a:r>
              <a:rPr lang="de-DE" dirty="0" err="1"/>
              <a:t>sort</a:t>
            </a:r>
            <a:r>
              <a:rPr lang="de-DE" dirty="0"/>
              <a:t> </a:t>
            </a:r>
            <a:r>
              <a:rPr lang="de-DE" dirty="0" err="1"/>
              <a:t>garbage</a:t>
            </a:r>
            <a:r>
              <a:rPr lang="de-DE" dirty="0"/>
              <a:t> </a:t>
            </a:r>
            <a:r>
              <a:rPr lang="de-DE" dirty="0" err="1"/>
              <a:t>and</a:t>
            </a:r>
            <a:r>
              <a:rPr lang="de-DE" dirty="0"/>
              <a:t> </a:t>
            </a:r>
            <a:r>
              <a:rPr lang="de-DE" dirty="0" err="1"/>
              <a:t>recycling</a:t>
            </a:r>
            <a:r>
              <a:rPr lang="de-DE" dirty="0"/>
              <a:t> </a:t>
            </a:r>
            <a:r>
              <a:rPr lang="de-DE" dirty="0" err="1"/>
              <a:t>properly</a:t>
            </a:r>
            <a:r>
              <a:rPr lang="de-DE" dirty="0"/>
              <a:t> </a:t>
            </a:r>
            <a:r>
              <a:rPr lang="de-DE" dirty="0" err="1"/>
              <a:t>by</a:t>
            </a:r>
            <a:r>
              <a:rPr lang="de-DE" dirty="0"/>
              <a:t> </a:t>
            </a:r>
            <a:r>
              <a:rPr lang="de-DE" dirty="0" err="1"/>
              <a:t>installing</a:t>
            </a:r>
            <a:r>
              <a:rPr lang="de-DE" dirty="0"/>
              <a:t> a </a:t>
            </a:r>
            <a:r>
              <a:rPr lang="de-DE" dirty="0" err="1"/>
              <a:t>sorting</a:t>
            </a:r>
            <a:r>
              <a:rPr lang="de-DE" dirty="0"/>
              <a:t> </a:t>
            </a:r>
            <a:r>
              <a:rPr lang="de-DE" dirty="0" err="1"/>
              <a:t>game</a:t>
            </a:r>
            <a:r>
              <a:rPr lang="de-DE" dirty="0"/>
              <a:t> </a:t>
            </a:r>
            <a:r>
              <a:rPr lang="de-DE" dirty="0" err="1"/>
              <a:t>mechanism</a:t>
            </a:r>
            <a:r>
              <a:rPr lang="de-DE" dirty="0"/>
              <a:t> (Andersen </a:t>
            </a:r>
            <a:r>
              <a:rPr lang="de-DE" dirty="0" err="1"/>
              <a:t>and</a:t>
            </a:r>
            <a:r>
              <a:rPr lang="de-DE" dirty="0"/>
              <a:t> </a:t>
            </a:r>
            <a:r>
              <a:rPr lang="de-DE" dirty="0" err="1"/>
              <a:t>Halpern</a:t>
            </a:r>
            <a:r>
              <a:rPr lang="de-DE" dirty="0"/>
              <a:t>, 2020) </a:t>
            </a:r>
            <a:endParaRPr dirty="0"/>
          </a:p>
          <a:p>
            <a:pPr marL="342900" lvl="0" indent="-342900" algn="just" rtl="0">
              <a:spcBef>
                <a:spcPts val="2200"/>
              </a:spcBef>
              <a:spcAft>
                <a:spcPts val="0"/>
              </a:spcAft>
              <a:buSzPts val="1440"/>
              <a:buChar char="►"/>
            </a:pPr>
            <a:r>
              <a:rPr lang="de-DE" dirty="0"/>
              <a:t>This </a:t>
            </a:r>
            <a:r>
              <a:rPr lang="de-DE" dirty="0" err="1"/>
              <a:t>process</a:t>
            </a:r>
            <a:r>
              <a:rPr lang="de-DE" dirty="0"/>
              <a:t> </a:t>
            </a:r>
            <a:r>
              <a:rPr lang="de-DE" dirty="0" err="1"/>
              <a:t>is</a:t>
            </a:r>
            <a:r>
              <a:rPr lang="de-DE" dirty="0"/>
              <a:t> </a:t>
            </a:r>
            <a:r>
              <a:rPr lang="de-DE" dirty="0" err="1"/>
              <a:t>called</a:t>
            </a:r>
            <a:r>
              <a:rPr lang="de-DE" dirty="0"/>
              <a:t> </a:t>
            </a:r>
            <a:r>
              <a:rPr lang="de-DE" dirty="0" err="1"/>
              <a:t>gamification</a:t>
            </a:r>
            <a:r>
              <a:rPr lang="de-DE" dirty="0"/>
              <a:t> </a:t>
            </a:r>
            <a:r>
              <a:rPr lang="de-DE" dirty="0" err="1"/>
              <a:t>and</a:t>
            </a:r>
            <a:r>
              <a:rPr lang="de-DE" dirty="0"/>
              <a:t> </a:t>
            </a:r>
            <a:r>
              <a:rPr lang="de-DE" dirty="0" err="1"/>
              <a:t>the</a:t>
            </a:r>
            <a:r>
              <a:rPr lang="de-DE" dirty="0"/>
              <a:t> potential </a:t>
            </a:r>
            <a:r>
              <a:rPr lang="de-DE" dirty="0" err="1"/>
              <a:t>to</a:t>
            </a:r>
            <a:r>
              <a:rPr lang="de-DE" dirty="0"/>
              <a:t> </a:t>
            </a:r>
            <a:r>
              <a:rPr lang="de-DE" dirty="0" err="1"/>
              <a:t>make</a:t>
            </a:r>
            <a:r>
              <a:rPr lang="de-DE" dirty="0"/>
              <a:t> a </a:t>
            </a:r>
            <a:r>
              <a:rPr lang="de-DE" dirty="0" err="1"/>
              <a:t>process</a:t>
            </a:r>
            <a:r>
              <a:rPr lang="de-DE" dirty="0"/>
              <a:t> </a:t>
            </a:r>
            <a:r>
              <a:rPr lang="de-DE" dirty="0" err="1"/>
              <a:t>enjoyable</a:t>
            </a:r>
            <a:r>
              <a:rPr lang="de-DE" dirty="0"/>
              <a:t> </a:t>
            </a:r>
            <a:r>
              <a:rPr lang="de-DE" dirty="0" err="1"/>
              <a:t>with</a:t>
            </a:r>
            <a:r>
              <a:rPr lang="de-DE" dirty="0"/>
              <a:t> </a:t>
            </a:r>
            <a:r>
              <a:rPr lang="de-DE" dirty="0" err="1"/>
              <a:t>game</a:t>
            </a:r>
            <a:r>
              <a:rPr lang="de-DE" dirty="0"/>
              <a:t> like </a:t>
            </a:r>
            <a:r>
              <a:rPr lang="de-DE" dirty="0" err="1"/>
              <a:t>characteristics</a:t>
            </a:r>
            <a:r>
              <a:rPr lang="de-DE" dirty="0"/>
              <a:t> </a:t>
            </a:r>
            <a:r>
              <a:rPr lang="de-DE" dirty="0" err="1"/>
              <a:t>can</a:t>
            </a:r>
            <a:r>
              <a:rPr lang="de-DE" dirty="0"/>
              <a:t> </a:t>
            </a:r>
            <a:r>
              <a:rPr lang="de-DE" dirty="0" err="1"/>
              <a:t>generate</a:t>
            </a:r>
            <a:r>
              <a:rPr lang="de-DE" dirty="0"/>
              <a:t> high </a:t>
            </a:r>
            <a:r>
              <a:rPr lang="de-DE" dirty="0" err="1"/>
              <a:t>engagement</a:t>
            </a:r>
            <a:r>
              <a:rPr lang="de-DE" dirty="0"/>
              <a:t>. </a:t>
            </a:r>
            <a:endParaRPr dirty="0"/>
          </a:p>
        </p:txBody>
      </p:sp>
      <p:pic>
        <p:nvPicPr>
          <p:cNvPr id="264" name="Google Shape;264;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65" name="Google Shape;265;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66" name="Google Shape;266;p11"/>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67" name="Google Shape;267;p11"/>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68" name="Google Shape;268;p11"/>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69" name="Google Shape;269;p11"/>
          <p:cNvPicPr preferRelativeResize="0"/>
          <p:nvPr/>
        </p:nvPicPr>
        <p:blipFill rotWithShape="1">
          <a:blip r:embed="rId7">
            <a:alphaModFix/>
          </a:blip>
          <a:srcRect/>
          <a:stretch/>
        </p:blipFill>
        <p:spPr>
          <a:xfrm>
            <a:off x="8868634" y="1459408"/>
            <a:ext cx="3018566" cy="4303063"/>
          </a:xfrm>
          <a:prstGeom prst="rect">
            <a:avLst/>
          </a:prstGeom>
          <a:noFill/>
          <a:ln>
            <a:noFill/>
          </a:ln>
        </p:spPr>
      </p:pic>
      <p:sp>
        <p:nvSpPr>
          <p:cNvPr id="270" name="Google Shape;270;p11"/>
          <p:cNvSpPr txBox="1"/>
          <p:nvPr/>
        </p:nvSpPr>
        <p:spPr>
          <a:xfrm>
            <a:off x="8868634" y="5735863"/>
            <a:ext cx="2654894"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050">
                <a:solidFill>
                  <a:schemeClr val="dk1"/>
                </a:solidFill>
                <a:latin typeface="Trebuchet MS"/>
                <a:ea typeface="Trebuchet MS"/>
                <a:cs typeface="Trebuchet MS"/>
                <a:sym typeface="Trebuchet MS"/>
              </a:rPr>
              <a:t>Source: Andersen I., Halpern D., (2020) </a:t>
            </a:r>
            <a:endParaRPr/>
          </a:p>
          <a:p>
            <a:pPr marL="0" marR="0" lvl="0" indent="0" algn="l" rtl="0">
              <a:spcBef>
                <a:spcPts val="0"/>
              </a:spcBef>
              <a:spcAft>
                <a:spcPts val="0"/>
              </a:spcAft>
              <a:buNone/>
            </a:pPr>
            <a:r>
              <a:rPr lang="de-DE" sz="1050">
                <a:solidFill>
                  <a:schemeClr val="dk1"/>
                </a:solidFill>
                <a:latin typeface="Trebuchet MS"/>
                <a:ea typeface="Trebuchet MS"/>
                <a:cs typeface="Trebuchet MS"/>
                <a:sym typeface="Trebuchet MS"/>
              </a:rPr>
              <a:t>‘The Little Book of Green Nudges’, UNEP</a:t>
            </a:r>
            <a:endParaRPr/>
          </a:p>
          <a:p>
            <a:pPr marL="0" marR="0" lvl="0" indent="0" algn="l" rtl="0">
              <a:spcBef>
                <a:spcPts val="0"/>
              </a:spcBef>
              <a:spcAft>
                <a:spcPts val="0"/>
              </a:spcAft>
              <a:buNone/>
            </a:pPr>
            <a:r>
              <a:rPr lang="de-DE" sz="1800">
                <a:solidFill>
                  <a:schemeClr val="dk1"/>
                </a:solidFill>
                <a:latin typeface="Trebuchet MS"/>
                <a:ea typeface="Trebuchet MS"/>
                <a:cs typeface="Trebuchet MS"/>
                <a:sym typeface="Trebuchet MS"/>
              </a:rPr>
              <a:t> </a:t>
            </a:r>
            <a:endParaRPr sz="1800">
              <a:solidFill>
                <a:schemeClr val="dk1"/>
              </a:solidFill>
              <a:latin typeface="Trebuchet MS"/>
              <a:ea typeface="Trebuchet MS"/>
              <a:cs typeface="Trebuchet MS"/>
              <a:sym typeface="Trebuchet MS"/>
            </a:endParaRPr>
          </a:p>
        </p:txBody>
      </p:sp>
      <p:pic>
        <p:nvPicPr>
          <p:cNvPr id="11"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2"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3"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4"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5"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animEffect transition="in" filter="fade">
                                      <p:cBhvr>
                                        <p:cTn id="7" dur="500"/>
                                        <p:tgtEl>
                                          <p:spTgt spid="2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2">
                                            <p:txEl>
                                              <p:pRg st="1" end="1"/>
                                            </p:txEl>
                                          </p:spTgt>
                                        </p:tgtEl>
                                        <p:attrNameLst>
                                          <p:attrName>style.visibility</p:attrName>
                                        </p:attrNameLst>
                                      </p:cBhvr>
                                      <p:to>
                                        <p:strVal val="visible"/>
                                      </p:to>
                                    </p:set>
                                    <p:animEffect transition="in" filter="fade">
                                      <p:cBhvr>
                                        <p:cTn id="12" dur="500"/>
                                        <p:tgtEl>
                                          <p:spTgt spid="2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2">
                                            <p:txEl>
                                              <p:pRg st="2" end="2"/>
                                            </p:txEl>
                                          </p:spTgt>
                                        </p:tgtEl>
                                        <p:attrNameLst>
                                          <p:attrName>style.visibility</p:attrName>
                                        </p:attrNameLst>
                                      </p:cBhvr>
                                      <p:to>
                                        <p:strVal val="visible"/>
                                      </p:to>
                                    </p:set>
                                    <p:animEffect transition="in" filter="fade">
                                      <p:cBhvr>
                                        <p:cTn id="17" dur="500"/>
                                        <p:tgtEl>
                                          <p:spTgt spid="2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2"/>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In </a:t>
            </a:r>
            <a:r>
              <a:rPr lang="de-DE" dirty="0" err="1"/>
              <a:t>cafeterias</a:t>
            </a:r>
            <a:r>
              <a:rPr lang="de-DE" dirty="0"/>
              <a:t>, VET </a:t>
            </a:r>
            <a:r>
              <a:rPr lang="de-DE" dirty="0" err="1"/>
              <a:t>institutions</a:t>
            </a:r>
            <a:r>
              <a:rPr lang="de-DE" dirty="0"/>
              <a:t> </a:t>
            </a:r>
            <a:r>
              <a:rPr lang="de-DE" dirty="0" err="1"/>
              <a:t>can</a:t>
            </a:r>
            <a:r>
              <a:rPr lang="de-DE" dirty="0"/>
              <a:t> </a:t>
            </a:r>
            <a:r>
              <a:rPr lang="de-DE" dirty="0" err="1"/>
              <a:t>use</a:t>
            </a:r>
            <a:r>
              <a:rPr lang="de-DE" dirty="0"/>
              <a:t> </a:t>
            </a:r>
            <a:r>
              <a:rPr lang="de-DE" dirty="0" err="1"/>
              <a:t>sustainable</a:t>
            </a:r>
            <a:r>
              <a:rPr lang="de-DE" dirty="0"/>
              <a:t> </a:t>
            </a:r>
            <a:r>
              <a:rPr lang="de-DE" dirty="0" err="1"/>
              <a:t>packaging</a:t>
            </a:r>
            <a:r>
              <a:rPr lang="de-DE" dirty="0"/>
              <a:t> </a:t>
            </a:r>
            <a:r>
              <a:rPr lang="de-DE" dirty="0" err="1"/>
              <a:t>and</a:t>
            </a:r>
            <a:r>
              <a:rPr lang="de-DE" dirty="0"/>
              <a:t> promote </a:t>
            </a:r>
            <a:r>
              <a:rPr lang="de-DE" dirty="0" err="1"/>
              <a:t>sustainable</a:t>
            </a:r>
            <a:r>
              <a:rPr lang="de-DE" dirty="0"/>
              <a:t> </a:t>
            </a:r>
            <a:r>
              <a:rPr lang="de-DE" dirty="0" err="1"/>
              <a:t>food</a:t>
            </a:r>
            <a:r>
              <a:rPr lang="de-DE" dirty="0"/>
              <a:t>, such </a:t>
            </a:r>
            <a:r>
              <a:rPr lang="de-DE" dirty="0" err="1"/>
              <a:t>as</a:t>
            </a:r>
            <a:r>
              <a:rPr lang="de-DE" dirty="0"/>
              <a:t> </a:t>
            </a:r>
            <a:r>
              <a:rPr lang="de-DE" dirty="0" err="1"/>
              <a:t>ones</a:t>
            </a:r>
            <a:r>
              <a:rPr lang="de-DE" dirty="0"/>
              <a:t> </a:t>
            </a:r>
            <a:r>
              <a:rPr lang="de-DE" dirty="0" err="1"/>
              <a:t>that</a:t>
            </a:r>
            <a:r>
              <a:rPr lang="de-DE" dirty="0"/>
              <a:t> do not </a:t>
            </a:r>
            <a:r>
              <a:rPr lang="de-DE" dirty="0" err="1"/>
              <a:t>have</a:t>
            </a:r>
            <a:r>
              <a:rPr lang="de-DE" dirty="0"/>
              <a:t> such a massive </a:t>
            </a:r>
            <a:r>
              <a:rPr lang="de-DE" dirty="0" err="1"/>
              <a:t>carbon</a:t>
            </a:r>
            <a:r>
              <a:rPr lang="de-DE" dirty="0"/>
              <a:t> </a:t>
            </a:r>
            <a:r>
              <a:rPr lang="de-DE" dirty="0" err="1"/>
              <a:t>footprint</a:t>
            </a:r>
            <a:r>
              <a:rPr lang="de-DE" dirty="0"/>
              <a:t>. This </a:t>
            </a:r>
            <a:r>
              <a:rPr lang="de-DE" dirty="0" err="1"/>
              <a:t>is</a:t>
            </a:r>
            <a:r>
              <a:rPr lang="de-DE" dirty="0"/>
              <a:t> a </a:t>
            </a:r>
            <a:r>
              <a:rPr lang="de-DE" dirty="0" err="1"/>
              <a:t>good</a:t>
            </a:r>
            <a:r>
              <a:rPr lang="de-DE" dirty="0"/>
              <a:t> </a:t>
            </a:r>
            <a:r>
              <a:rPr lang="de-DE" dirty="0" err="1"/>
              <a:t>way</a:t>
            </a:r>
            <a:r>
              <a:rPr lang="de-DE" dirty="0"/>
              <a:t> </a:t>
            </a:r>
            <a:r>
              <a:rPr lang="de-DE" dirty="0" err="1"/>
              <a:t>to</a:t>
            </a:r>
            <a:r>
              <a:rPr lang="de-DE" dirty="0"/>
              <a:t> </a:t>
            </a:r>
            <a:r>
              <a:rPr lang="de-DE" dirty="0" err="1"/>
              <a:t>introduce</a:t>
            </a:r>
            <a:r>
              <a:rPr lang="de-DE" dirty="0"/>
              <a:t> </a:t>
            </a:r>
            <a:r>
              <a:rPr lang="de-DE" dirty="0" err="1"/>
              <a:t>the</a:t>
            </a:r>
            <a:r>
              <a:rPr lang="de-DE" dirty="0"/>
              <a:t> </a:t>
            </a:r>
            <a:r>
              <a:rPr lang="de-DE" dirty="0" err="1"/>
              <a:t>community</a:t>
            </a:r>
            <a:r>
              <a:rPr lang="de-DE" dirty="0"/>
              <a:t> </a:t>
            </a:r>
            <a:r>
              <a:rPr lang="de-DE" dirty="0" err="1"/>
              <a:t>of</a:t>
            </a:r>
            <a:r>
              <a:rPr lang="de-DE" dirty="0"/>
              <a:t> VET </a:t>
            </a:r>
            <a:r>
              <a:rPr lang="de-DE" dirty="0" err="1"/>
              <a:t>to</a:t>
            </a:r>
            <a:r>
              <a:rPr lang="de-DE" dirty="0"/>
              <a:t> </a:t>
            </a:r>
            <a:r>
              <a:rPr lang="de-DE" dirty="0" err="1"/>
              <a:t>new</a:t>
            </a:r>
            <a:r>
              <a:rPr lang="de-DE" dirty="0"/>
              <a:t> </a:t>
            </a:r>
            <a:r>
              <a:rPr lang="de-DE" dirty="0" err="1"/>
              <a:t>products</a:t>
            </a:r>
            <a:r>
              <a:rPr lang="de-DE" dirty="0"/>
              <a:t> </a:t>
            </a:r>
            <a:r>
              <a:rPr lang="de-DE" dirty="0" err="1"/>
              <a:t>they</a:t>
            </a:r>
            <a:r>
              <a:rPr lang="de-DE" dirty="0"/>
              <a:t> </a:t>
            </a:r>
            <a:r>
              <a:rPr lang="de-DE" dirty="0" err="1"/>
              <a:t>would</a:t>
            </a:r>
            <a:r>
              <a:rPr lang="de-DE" dirty="0"/>
              <a:t> not </a:t>
            </a:r>
            <a:r>
              <a:rPr lang="de-DE" dirty="0" err="1"/>
              <a:t>normally</a:t>
            </a:r>
            <a:r>
              <a:rPr lang="de-DE" dirty="0"/>
              <a:t> </a:t>
            </a:r>
            <a:r>
              <a:rPr lang="de-DE" dirty="0" err="1"/>
              <a:t>try</a:t>
            </a:r>
            <a:r>
              <a:rPr lang="de-DE" dirty="0"/>
              <a:t> out. </a:t>
            </a:r>
            <a:endParaRPr dirty="0"/>
          </a:p>
          <a:p>
            <a:pPr marL="342900" lvl="0" indent="-342900" algn="just" rtl="0">
              <a:spcBef>
                <a:spcPts val="2200"/>
              </a:spcBef>
              <a:spcAft>
                <a:spcPts val="0"/>
              </a:spcAft>
              <a:buSzPts val="1440"/>
              <a:buChar char="►"/>
            </a:pPr>
            <a:r>
              <a:rPr lang="de-DE" dirty="0" err="1"/>
              <a:t>You</a:t>
            </a:r>
            <a:r>
              <a:rPr lang="de-DE" dirty="0"/>
              <a:t> </a:t>
            </a:r>
            <a:r>
              <a:rPr lang="de-DE" dirty="0" err="1"/>
              <a:t>may</a:t>
            </a:r>
            <a:r>
              <a:rPr lang="de-DE" dirty="0"/>
              <a:t> also </a:t>
            </a:r>
            <a:r>
              <a:rPr lang="de-DE" dirty="0" err="1"/>
              <a:t>offer</a:t>
            </a:r>
            <a:r>
              <a:rPr lang="de-DE" dirty="0"/>
              <a:t> a </a:t>
            </a:r>
            <a:r>
              <a:rPr lang="de-DE" dirty="0" err="1"/>
              <a:t>small</a:t>
            </a:r>
            <a:r>
              <a:rPr lang="de-DE" dirty="0"/>
              <a:t> </a:t>
            </a:r>
            <a:r>
              <a:rPr lang="de-DE" dirty="0" err="1"/>
              <a:t>discount</a:t>
            </a:r>
            <a:r>
              <a:rPr lang="de-DE" dirty="0"/>
              <a:t> </a:t>
            </a:r>
            <a:r>
              <a:rPr lang="de-DE" dirty="0" err="1"/>
              <a:t>to</a:t>
            </a:r>
            <a:r>
              <a:rPr lang="de-DE" dirty="0"/>
              <a:t> </a:t>
            </a:r>
            <a:r>
              <a:rPr lang="de-DE" dirty="0" err="1"/>
              <a:t>students</a:t>
            </a:r>
            <a:r>
              <a:rPr lang="de-DE" dirty="0"/>
              <a:t> </a:t>
            </a:r>
            <a:r>
              <a:rPr lang="de-DE" dirty="0" err="1"/>
              <a:t>and</a:t>
            </a:r>
            <a:r>
              <a:rPr lang="de-DE" dirty="0"/>
              <a:t> VET </a:t>
            </a:r>
            <a:r>
              <a:rPr lang="de-DE" dirty="0" err="1"/>
              <a:t>staff</a:t>
            </a:r>
            <a:r>
              <a:rPr lang="de-DE" dirty="0"/>
              <a:t> </a:t>
            </a:r>
            <a:r>
              <a:rPr lang="de-DE" dirty="0" err="1"/>
              <a:t>bringing</a:t>
            </a:r>
            <a:r>
              <a:rPr lang="de-DE" dirty="0"/>
              <a:t> </a:t>
            </a:r>
            <a:r>
              <a:rPr lang="de-DE" dirty="0" err="1"/>
              <a:t>their</a:t>
            </a:r>
            <a:r>
              <a:rPr lang="de-DE" dirty="0"/>
              <a:t> </a:t>
            </a:r>
            <a:r>
              <a:rPr lang="de-DE" dirty="0" err="1"/>
              <a:t>own</a:t>
            </a:r>
            <a:r>
              <a:rPr lang="de-DE" dirty="0"/>
              <a:t> </a:t>
            </a:r>
            <a:r>
              <a:rPr lang="de-DE" dirty="0" err="1"/>
              <a:t>cups</a:t>
            </a:r>
            <a:r>
              <a:rPr lang="de-DE" dirty="0"/>
              <a:t> </a:t>
            </a:r>
            <a:r>
              <a:rPr lang="de-DE" dirty="0" err="1"/>
              <a:t>for</a:t>
            </a:r>
            <a:r>
              <a:rPr lang="de-DE" dirty="0"/>
              <a:t> </a:t>
            </a:r>
            <a:r>
              <a:rPr lang="de-DE" dirty="0" err="1"/>
              <a:t>beverages</a:t>
            </a:r>
            <a:r>
              <a:rPr lang="de-DE" dirty="0"/>
              <a:t>. This </a:t>
            </a:r>
            <a:r>
              <a:rPr lang="de-DE" dirty="0" err="1"/>
              <a:t>is</a:t>
            </a:r>
            <a:r>
              <a:rPr lang="de-DE" dirty="0"/>
              <a:t> a </a:t>
            </a:r>
            <a:r>
              <a:rPr lang="de-DE" dirty="0" err="1"/>
              <a:t>measure</a:t>
            </a:r>
            <a:r>
              <a:rPr lang="de-DE" dirty="0"/>
              <a:t> easy </a:t>
            </a:r>
            <a:r>
              <a:rPr lang="de-DE" dirty="0" err="1"/>
              <a:t>to</a:t>
            </a:r>
            <a:r>
              <a:rPr lang="de-DE" dirty="0"/>
              <a:t> </a:t>
            </a:r>
            <a:r>
              <a:rPr lang="de-DE" dirty="0" err="1"/>
              <a:t>adopt</a:t>
            </a:r>
            <a:r>
              <a:rPr lang="de-DE" dirty="0"/>
              <a:t>, </a:t>
            </a:r>
            <a:r>
              <a:rPr lang="de-DE" dirty="0" err="1"/>
              <a:t>because</a:t>
            </a:r>
            <a:r>
              <a:rPr lang="de-DE" dirty="0"/>
              <a:t> </a:t>
            </a:r>
            <a:r>
              <a:rPr lang="de-DE" dirty="0" err="1"/>
              <a:t>the</a:t>
            </a:r>
            <a:r>
              <a:rPr lang="de-DE" dirty="0"/>
              <a:t> </a:t>
            </a:r>
            <a:r>
              <a:rPr lang="de-DE" dirty="0" err="1"/>
              <a:t>profit</a:t>
            </a:r>
            <a:r>
              <a:rPr lang="de-DE" dirty="0"/>
              <a:t> </a:t>
            </a:r>
            <a:r>
              <a:rPr lang="de-DE" dirty="0" err="1"/>
              <a:t>margin</a:t>
            </a:r>
            <a:r>
              <a:rPr lang="de-DE" dirty="0"/>
              <a:t> </a:t>
            </a:r>
            <a:r>
              <a:rPr lang="de-DE" dirty="0" err="1"/>
              <a:t>for</a:t>
            </a:r>
            <a:r>
              <a:rPr lang="de-DE" dirty="0"/>
              <a:t> </a:t>
            </a:r>
            <a:r>
              <a:rPr lang="de-DE" dirty="0" err="1"/>
              <a:t>the</a:t>
            </a:r>
            <a:r>
              <a:rPr lang="de-DE" dirty="0"/>
              <a:t> </a:t>
            </a:r>
            <a:r>
              <a:rPr lang="de-DE" dirty="0" err="1"/>
              <a:t>cafeteria</a:t>
            </a:r>
            <a:r>
              <a:rPr lang="de-DE" dirty="0"/>
              <a:t> </a:t>
            </a:r>
            <a:r>
              <a:rPr lang="de-DE" dirty="0" err="1"/>
              <a:t>remains</a:t>
            </a:r>
            <a:r>
              <a:rPr lang="de-DE" dirty="0"/>
              <a:t> proportional, </a:t>
            </a:r>
            <a:r>
              <a:rPr lang="de-DE" dirty="0" err="1"/>
              <a:t>given</a:t>
            </a:r>
            <a:r>
              <a:rPr lang="de-DE" dirty="0"/>
              <a:t> </a:t>
            </a:r>
            <a:r>
              <a:rPr lang="de-DE" dirty="0" err="1"/>
              <a:t>that</a:t>
            </a:r>
            <a:r>
              <a:rPr lang="de-DE" dirty="0"/>
              <a:t> </a:t>
            </a:r>
            <a:r>
              <a:rPr lang="de-DE" dirty="0" err="1"/>
              <a:t>the</a:t>
            </a:r>
            <a:r>
              <a:rPr lang="de-DE" dirty="0"/>
              <a:t> </a:t>
            </a:r>
            <a:r>
              <a:rPr lang="de-DE" dirty="0" err="1"/>
              <a:t>cost</a:t>
            </a:r>
            <a:r>
              <a:rPr lang="de-DE" dirty="0"/>
              <a:t> </a:t>
            </a:r>
            <a:r>
              <a:rPr lang="de-DE" dirty="0" err="1"/>
              <a:t>of</a:t>
            </a:r>
            <a:r>
              <a:rPr lang="de-DE" dirty="0"/>
              <a:t> </a:t>
            </a:r>
            <a:r>
              <a:rPr lang="de-DE" dirty="0" err="1"/>
              <a:t>the</a:t>
            </a:r>
            <a:r>
              <a:rPr lang="de-DE" dirty="0"/>
              <a:t> </a:t>
            </a:r>
            <a:r>
              <a:rPr lang="de-DE" dirty="0" err="1"/>
              <a:t>paper</a:t>
            </a:r>
            <a:r>
              <a:rPr lang="de-DE" dirty="0"/>
              <a:t> </a:t>
            </a:r>
            <a:r>
              <a:rPr lang="de-DE" dirty="0" err="1"/>
              <a:t>cup</a:t>
            </a:r>
            <a:r>
              <a:rPr lang="de-DE" dirty="0"/>
              <a:t> </a:t>
            </a:r>
            <a:r>
              <a:rPr lang="de-DE" dirty="0" err="1"/>
              <a:t>is</a:t>
            </a:r>
            <a:r>
              <a:rPr lang="de-DE" dirty="0"/>
              <a:t> </a:t>
            </a:r>
            <a:r>
              <a:rPr lang="de-DE" dirty="0" err="1"/>
              <a:t>subtracted</a:t>
            </a:r>
            <a:r>
              <a:rPr lang="de-DE" dirty="0"/>
              <a:t> (WRAP, 2022). </a:t>
            </a:r>
            <a:endParaRPr dirty="0"/>
          </a:p>
        </p:txBody>
      </p:sp>
      <p:pic>
        <p:nvPicPr>
          <p:cNvPr id="278" name="Google Shape;278;p1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79" name="Google Shape;279;p1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80" name="Google Shape;280;p12"/>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81" name="Google Shape;281;p12"/>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82" name="Google Shape;282;p12"/>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83" name="Google Shape;283;p12"/>
          <p:cNvPicPr preferRelativeResize="0"/>
          <p:nvPr/>
        </p:nvPicPr>
        <p:blipFill rotWithShape="1">
          <a:blip r:embed="rId7">
            <a:alphaModFix/>
          </a:blip>
          <a:srcRect/>
          <a:stretch/>
        </p:blipFill>
        <p:spPr>
          <a:xfrm>
            <a:off x="6090791" y="4043799"/>
            <a:ext cx="2540254" cy="1964773"/>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
                                            <p:txEl>
                                              <p:pRg st="0" end="0"/>
                                            </p:txEl>
                                          </p:spTgt>
                                        </p:tgtEl>
                                        <p:attrNameLst>
                                          <p:attrName>style.visibility</p:attrName>
                                        </p:attrNameLst>
                                      </p:cBhvr>
                                      <p:to>
                                        <p:strVal val="visible"/>
                                      </p:to>
                                    </p:set>
                                    <p:animEffect transition="in" filter="fade">
                                      <p:cBhvr>
                                        <p:cTn id="7" dur="500"/>
                                        <p:tgtEl>
                                          <p:spTgt spid="2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
                                            <p:txEl>
                                              <p:pRg st="1" end="1"/>
                                            </p:txEl>
                                          </p:spTgt>
                                        </p:tgtEl>
                                        <p:attrNameLst>
                                          <p:attrName>style.visibility</p:attrName>
                                        </p:attrNameLst>
                                      </p:cBhvr>
                                      <p:to>
                                        <p:strVal val="visible"/>
                                      </p:to>
                                    </p:set>
                                    <p:animEffect transition="in" filter="fade">
                                      <p:cBhvr>
                                        <p:cTn id="12" dur="500"/>
                                        <p:tgtEl>
                                          <p:spTgt spid="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3"/>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err="1"/>
              <a:t>Moreover</a:t>
            </a:r>
            <a:r>
              <a:rPr lang="de-DE" dirty="0"/>
              <a:t>, </a:t>
            </a:r>
            <a:r>
              <a:rPr lang="de-DE" dirty="0" err="1"/>
              <a:t>it</a:t>
            </a:r>
            <a:r>
              <a:rPr lang="de-DE" dirty="0"/>
              <a:t> </a:t>
            </a:r>
            <a:r>
              <a:rPr lang="de-DE" dirty="0" err="1"/>
              <a:t>is</a:t>
            </a:r>
            <a:r>
              <a:rPr lang="de-DE" dirty="0"/>
              <a:t> </a:t>
            </a:r>
            <a:r>
              <a:rPr lang="de-DE" dirty="0" err="1"/>
              <a:t>recommended</a:t>
            </a:r>
            <a:r>
              <a:rPr lang="de-DE" dirty="0"/>
              <a:t> </a:t>
            </a:r>
            <a:r>
              <a:rPr lang="de-DE" dirty="0" err="1"/>
              <a:t>that</a:t>
            </a:r>
            <a:r>
              <a:rPr lang="de-DE" dirty="0"/>
              <a:t> </a:t>
            </a:r>
            <a:r>
              <a:rPr lang="de-DE" dirty="0" err="1"/>
              <a:t>you</a:t>
            </a:r>
            <a:r>
              <a:rPr lang="de-DE" dirty="0"/>
              <a:t> </a:t>
            </a:r>
            <a:r>
              <a:rPr lang="de-DE" dirty="0" err="1"/>
              <a:t>purchase</a:t>
            </a:r>
            <a:r>
              <a:rPr lang="de-DE" dirty="0"/>
              <a:t> high </a:t>
            </a:r>
            <a:r>
              <a:rPr lang="de-DE" dirty="0" err="1"/>
              <a:t>quality</a:t>
            </a:r>
            <a:r>
              <a:rPr lang="de-DE" dirty="0"/>
              <a:t> </a:t>
            </a:r>
            <a:r>
              <a:rPr lang="de-DE" dirty="0" err="1"/>
              <a:t>tools</a:t>
            </a:r>
            <a:r>
              <a:rPr lang="de-DE" dirty="0"/>
              <a:t> </a:t>
            </a:r>
            <a:r>
              <a:rPr lang="de-DE" dirty="0" err="1"/>
              <a:t>with</a:t>
            </a:r>
            <a:r>
              <a:rPr lang="de-DE" dirty="0"/>
              <a:t> </a:t>
            </a:r>
            <a:r>
              <a:rPr lang="de-DE" dirty="0" err="1"/>
              <a:t>durability</a:t>
            </a:r>
            <a:r>
              <a:rPr lang="de-DE" dirty="0"/>
              <a:t> (e.g. </a:t>
            </a:r>
            <a:r>
              <a:rPr lang="de-DE" dirty="0" err="1"/>
              <a:t>glass</a:t>
            </a:r>
            <a:r>
              <a:rPr lang="de-DE" dirty="0"/>
              <a:t> </a:t>
            </a:r>
            <a:r>
              <a:rPr lang="de-DE" dirty="0" err="1"/>
              <a:t>cutters</a:t>
            </a:r>
            <a:r>
              <a:rPr lang="de-DE" dirty="0"/>
              <a:t> </a:t>
            </a:r>
            <a:r>
              <a:rPr lang="de-DE" dirty="0" err="1"/>
              <a:t>made</a:t>
            </a:r>
            <a:r>
              <a:rPr lang="de-DE" dirty="0"/>
              <a:t> </a:t>
            </a:r>
            <a:r>
              <a:rPr lang="de-DE" dirty="0" err="1"/>
              <a:t>of</a:t>
            </a:r>
            <a:r>
              <a:rPr lang="de-DE" dirty="0"/>
              <a:t> </a:t>
            </a:r>
            <a:r>
              <a:rPr lang="de-DE" dirty="0" err="1"/>
              <a:t>wood</a:t>
            </a:r>
            <a:r>
              <a:rPr lang="de-DE" dirty="0"/>
              <a:t> </a:t>
            </a:r>
            <a:r>
              <a:rPr lang="de-DE" dirty="0" err="1"/>
              <a:t>or</a:t>
            </a:r>
            <a:r>
              <a:rPr lang="de-DE" dirty="0"/>
              <a:t> </a:t>
            </a:r>
            <a:r>
              <a:rPr lang="de-DE" dirty="0" err="1"/>
              <a:t>metal</a:t>
            </a:r>
            <a:r>
              <a:rPr lang="de-DE" dirty="0"/>
              <a:t> </a:t>
            </a:r>
            <a:r>
              <a:rPr lang="de-DE" dirty="0" err="1"/>
              <a:t>instead</a:t>
            </a:r>
            <a:r>
              <a:rPr lang="de-DE" dirty="0"/>
              <a:t> </a:t>
            </a:r>
            <a:r>
              <a:rPr lang="de-DE" dirty="0" err="1"/>
              <a:t>of</a:t>
            </a:r>
            <a:r>
              <a:rPr lang="de-DE" dirty="0"/>
              <a:t> </a:t>
            </a:r>
            <a:r>
              <a:rPr lang="de-DE" dirty="0" err="1"/>
              <a:t>plastic</a:t>
            </a:r>
            <a:r>
              <a:rPr lang="de-DE" dirty="0"/>
              <a:t>). </a:t>
            </a:r>
            <a:r>
              <a:rPr lang="de-DE" dirty="0" err="1"/>
              <a:t>While</a:t>
            </a:r>
            <a:r>
              <a:rPr lang="de-DE" dirty="0"/>
              <a:t> </a:t>
            </a:r>
            <a:r>
              <a:rPr lang="de-DE" dirty="0" err="1"/>
              <a:t>they</a:t>
            </a:r>
            <a:r>
              <a:rPr lang="de-DE" dirty="0"/>
              <a:t> </a:t>
            </a:r>
            <a:r>
              <a:rPr lang="de-DE" dirty="0" err="1"/>
              <a:t>are</a:t>
            </a:r>
            <a:r>
              <a:rPr lang="de-DE" dirty="0"/>
              <a:t> </a:t>
            </a:r>
            <a:r>
              <a:rPr lang="de-DE" dirty="0" err="1"/>
              <a:t>more</a:t>
            </a:r>
            <a:r>
              <a:rPr lang="de-DE" dirty="0"/>
              <a:t> expensive, </a:t>
            </a:r>
            <a:r>
              <a:rPr lang="de-DE" dirty="0" err="1"/>
              <a:t>they</a:t>
            </a:r>
            <a:r>
              <a:rPr lang="de-DE" dirty="0"/>
              <a:t> will last </a:t>
            </a:r>
            <a:r>
              <a:rPr lang="de-DE" dirty="0" err="1"/>
              <a:t>for</a:t>
            </a:r>
            <a:r>
              <a:rPr lang="de-DE" dirty="0"/>
              <a:t> </a:t>
            </a:r>
            <a:r>
              <a:rPr lang="de-DE" dirty="0" err="1"/>
              <a:t>more</a:t>
            </a:r>
            <a:r>
              <a:rPr lang="de-DE" dirty="0"/>
              <a:t>, </a:t>
            </a:r>
            <a:r>
              <a:rPr lang="de-DE" dirty="0" err="1"/>
              <a:t>which</a:t>
            </a:r>
            <a:r>
              <a:rPr lang="de-DE" dirty="0"/>
              <a:t> </a:t>
            </a:r>
            <a:r>
              <a:rPr lang="de-DE" dirty="0" err="1"/>
              <a:t>is</a:t>
            </a:r>
            <a:r>
              <a:rPr lang="de-DE" dirty="0"/>
              <a:t> </a:t>
            </a:r>
            <a:r>
              <a:rPr lang="de-DE" dirty="0" err="1"/>
              <a:t>something</a:t>
            </a:r>
            <a:r>
              <a:rPr lang="de-DE" dirty="0"/>
              <a:t> </a:t>
            </a:r>
            <a:r>
              <a:rPr lang="de-DE" dirty="0" err="1"/>
              <a:t>to</a:t>
            </a:r>
            <a:r>
              <a:rPr lang="de-DE" dirty="0"/>
              <a:t> </a:t>
            </a:r>
            <a:r>
              <a:rPr lang="de-DE" dirty="0" err="1"/>
              <a:t>take</a:t>
            </a:r>
            <a:r>
              <a:rPr lang="de-DE" dirty="0"/>
              <a:t> </a:t>
            </a:r>
            <a:r>
              <a:rPr lang="de-DE" dirty="0" err="1"/>
              <a:t>into</a:t>
            </a:r>
            <a:r>
              <a:rPr lang="de-DE" dirty="0"/>
              <a:t> </a:t>
            </a:r>
            <a:r>
              <a:rPr lang="de-DE" dirty="0" err="1"/>
              <a:t>account</a:t>
            </a:r>
            <a:r>
              <a:rPr lang="de-DE" dirty="0"/>
              <a:t> </a:t>
            </a:r>
            <a:r>
              <a:rPr lang="de-DE" dirty="0" err="1"/>
              <a:t>when</a:t>
            </a:r>
            <a:r>
              <a:rPr lang="de-DE" dirty="0"/>
              <a:t> </a:t>
            </a:r>
            <a:r>
              <a:rPr lang="de-DE" dirty="0" err="1"/>
              <a:t>making</a:t>
            </a:r>
            <a:r>
              <a:rPr lang="de-DE" dirty="0"/>
              <a:t> a </a:t>
            </a:r>
            <a:r>
              <a:rPr lang="de-DE" dirty="0" err="1"/>
              <a:t>cost</a:t>
            </a:r>
            <a:r>
              <a:rPr lang="de-DE" dirty="0"/>
              <a:t> - </a:t>
            </a:r>
            <a:r>
              <a:rPr lang="de-DE" dirty="0" err="1"/>
              <a:t>benefit</a:t>
            </a:r>
            <a:r>
              <a:rPr lang="de-DE" dirty="0"/>
              <a:t> </a:t>
            </a:r>
            <a:r>
              <a:rPr lang="de-DE" dirty="0" err="1"/>
              <a:t>analysis</a:t>
            </a:r>
            <a:r>
              <a:rPr lang="de-DE" dirty="0"/>
              <a:t>. </a:t>
            </a:r>
            <a:endParaRPr dirty="0"/>
          </a:p>
          <a:p>
            <a:pPr marL="342900" lvl="0" indent="-342900" algn="just" rtl="0">
              <a:spcBef>
                <a:spcPts val="2200"/>
              </a:spcBef>
              <a:spcAft>
                <a:spcPts val="0"/>
              </a:spcAft>
              <a:buSzPts val="1440"/>
              <a:buChar char="►"/>
            </a:pPr>
            <a:r>
              <a:rPr lang="de-DE" dirty="0" err="1"/>
              <a:t>Make</a:t>
            </a:r>
            <a:r>
              <a:rPr lang="de-DE" dirty="0"/>
              <a:t> </a:t>
            </a:r>
            <a:r>
              <a:rPr lang="de-DE" dirty="0" err="1"/>
              <a:t>sure</a:t>
            </a:r>
            <a:r>
              <a:rPr lang="de-DE" dirty="0"/>
              <a:t> </a:t>
            </a:r>
            <a:r>
              <a:rPr lang="de-DE" dirty="0" err="1"/>
              <a:t>to</a:t>
            </a:r>
            <a:r>
              <a:rPr lang="de-DE" dirty="0"/>
              <a:t> </a:t>
            </a:r>
            <a:r>
              <a:rPr lang="de-DE" dirty="0" err="1"/>
              <a:t>make</a:t>
            </a:r>
            <a:r>
              <a:rPr lang="de-DE" dirty="0"/>
              <a:t> a </a:t>
            </a:r>
            <a:r>
              <a:rPr lang="de-DE" dirty="0" err="1"/>
              <a:t>list</a:t>
            </a:r>
            <a:r>
              <a:rPr lang="de-DE" dirty="0"/>
              <a:t> </a:t>
            </a:r>
            <a:r>
              <a:rPr lang="de-DE" dirty="0" err="1"/>
              <a:t>of</a:t>
            </a:r>
            <a:r>
              <a:rPr lang="de-DE" dirty="0"/>
              <a:t> </a:t>
            </a:r>
            <a:r>
              <a:rPr lang="de-DE" dirty="0" err="1"/>
              <a:t>what</a:t>
            </a:r>
            <a:r>
              <a:rPr lang="de-DE" dirty="0"/>
              <a:t> </a:t>
            </a:r>
            <a:r>
              <a:rPr lang="de-DE" dirty="0" err="1"/>
              <a:t>devices</a:t>
            </a:r>
            <a:r>
              <a:rPr lang="de-DE" dirty="0"/>
              <a:t> </a:t>
            </a:r>
            <a:r>
              <a:rPr lang="de-DE" dirty="0" err="1"/>
              <a:t>and</a:t>
            </a:r>
            <a:r>
              <a:rPr lang="de-DE" dirty="0"/>
              <a:t> </a:t>
            </a:r>
            <a:r>
              <a:rPr lang="de-DE" dirty="0" err="1"/>
              <a:t>materials</a:t>
            </a:r>
            <a:r>
              <a:rPr lang="de-DE" dirty="0"/>
              <a:t> must </a:t>
            </a:r>
            <a:r>
              <a:rPr lang="de-DE" dirty="0" err="1"/>
              <a:t>be</a:t>
            </a:r>
            <a:r>
              <a:rPr lang="de-DE" dirty="0"/>
              <a:t> </a:t>
            </a:r>
            <a:r>
              <a:rPr lang="de-DE" dirty="0" err="1"/>
              <a:t>recycled</a:t>
            </a:r>
            <a:r>
              <a:rPr lang="de-DE" dirty="0"/>
              <a:t> </a:t>
            </a:r>
            <a:r>
              <a:rPr lang="de-DE" dirty="0" err="1"/>
              <a:t>and</a:t>
            </a:r>
            <a:r>
              <a:rPr lang="de-DE" dirty="0"/>
              <a:t> </a:t>
            </a:r>
            <a:r>
              <a:rPr lang="de-DE" dirty="0" err="1"/>
              <a:t>which</a:t>
            </a:r>
            <a:r>
              <a:rPr lang="de-DE" dirty="0"/>
              <a:t> must </a:t>
            </a:r>
            <a:r>
              <a:rPr lang="de-DE" dirty="0" err="1"/>
              <a:t>be</a:t>
            </a:r>
            <a:r>
              <a:rPr lang="de-DE" dirty="0"/>
              <a:t> </a:t>
            </a:r>
            <a:r>
              <a:rPr lang="de-DE" dirty="0" err="1"/>
              <a:t>repurposed</a:t>
            </a:r>
            <a:r>
              <a:rPr lang="de-DE" dirty="0"/>
              <a:t>, </a:t>
            </a:r>
            <a:r>
              <a:rPr lang="de-DE" dirty="0" err="1"/>
              <a:t>if</a:t>
            </a:r>
            <a:r>
              <a:rPr lang="de-DE" dirty="0"/>
              <a:t> </a:t>
            </a:r>
            <a:r>
              <a:rPr lang="de-DE" dirty="0" err="1"/>
              <a:t>they</a:t>
            </a:r>
            <a:r>
              <a:rPr lang="de-DE" dirty="0"/>
              <a:t> </a:t>
            </a:r>
            <a:r>
              <a:rPr lang="de-DE" dirty="0" err="1"/>
              <a:t>can</a:t>
            </a:r>
            <a:r>
              <a:rPr lang="de-DE" dirty="0"/>
              <a:t>. High </a:t>
            </a:r>
            <a:r>
              <a:rPr lang="de-DE" dirty="0" err="1"/>
              <a:t>quality</a:t>
            </a:r>
            <a:r>
              <a:rPr lang="de-DE" dirty="0"/>
              <a:t> </a:t>
            </a:r>
            <a:r>
              <a:rPr lang="de-DE" dirty="0" err="1"/>
              <a:t>tools</a:t>
            </a:r>
            <a:r>
              <a:rPr lang="de-DE" dirty="0"/>
              <a:t> </a:t>
            </a:r>
            <a:r>
              <a:rPr lang="de-DE" dirty="0" err="1"/>
              <a:t>require</a:t>
            </a:r>
            <a:r>
              <a:rPr lang="de-DE" dirty="0"/>
              <a:t> different </a:t>
            </a:r>
            <a:r>
              <a:rPr lang="de-DE" dirty="0" err="1"/>
              <a:t>handling</a:t>
            </a:r>
            <a:r>
              <a:rPr lang="de-DE" dirty="0"/>
              <a:t> in </a:t>
            </a:r>
            <a:r>
              <a:rPr lang="de-DE" dirty="0" err="1"/>
              <a:t>this</a:t>
            </a:r>
            <a:r>
              <a:rPr lang="de-DE" dirty="0"/>
              <a:t> </a:t>
            </a:r>
            <a:r>
              <a:rPr lang="de-DE" dirty="0" err="1"/>
              <a:t>regard</a:t>
            </a:r>
            <a:r>
              <a:rPr lang="de-DE" dirty="0"/>
              <a:t>, </a:t>
            </a:r>
            <a:r>
              <a:rPr lang="de-DE" dirty="0" err="1"/>
              <a:t>which</a:t>
            </a:r>
            <a:r>
              <a:rPr lang="de-DE" dirty="0"/>
              <a:t> </a:t>
            </a:r>
            <a:r>
              <a:rPr lang="de-DE" dirty="0" err="1"/>
              <a:t>should</a:t>
            </a:r>
            <a:r>
              <a:rPr lang="de-DE" dirty="0"/>
              <a:t> </a:t>
            </a:r>
            <a:r>
              <a:rPr lang="de-DE" dirty="0" err="1"/>
              <a:t>be</a:t>
            </a:r>
            <a:r>
              <a:rPr lang="de-DE" dirty="0"/>
              <a:t> </a:t>
            </a:r>
            <a:r>
              <a:rPr lang="de-DE" dirty="0" err="1"/>
              <a:t>examined</a:t>
            </a:r>
            <a:r>
              <a:rPr lang="de-DE" dirty="0"/>
              <a:t> ad hoc, </a:t>
            </a:r>
            <a:r>
              <a:rPr lang="de-DE" dirty="0" err="1"/>
              <a:t>with</a:t>
            </a:r>
            <a:r>
              <a:rPr lang="de-DE" dirty="0"/>
              <a:t> </a:t>
            </a:r>
            <a:r>
              <a:rPr lang="de-DE" dirty="0" err="1"/>
              <a:t>the</a:t>
            </a:r>
            <a:r>
              <a:rPr lang="de-DE" dirty="0"/>
              <a:t> </a:t>
            </a:r>
            <a:r>
              <a:rPr lang="de-DE" dirty="0" err="1"/>
              <a:t>appropriate</a:t>
            </a:r>
            <a:r>
              <a:rPr lang="de-DE" dirty="0"/>
              <a:t> </a:t>
            </a:r>
            <a:r>
              <a:rPr lang="de-DE" dirty="0" err="1"/>
              <a:t>solutions</a:t>
            </a:r>
            <a:r>
              <a:rPr lang="de-DE" dirty="0"/>
              <a:t>. </a:t>
            </a:r>
            <a:endParaRPr dirty="0"/>
          </a:p>
          <a:p>
            <a:pPr marL="342900" lvl="0" indent="-251459" algn="just" rtl="0">
              <a:spcBef>
                <a:spcPts val="2200"/>
              </a:spcBef>
              <a:spcAft>
                <a:spcPts val="0"/>
              </a:spcAft>
              <a:buSzPts val="1440"/>
              <a:buNone/>
            </a:pPr>
            <a:endParaRPr dirty="0"/>
          </a:p>
        </p:txBody>
      </p:sp>
      <p:pic>
        <p:nvPicPr>
          <p:cNvPr id="291" name="Google Shape;291;p1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92" name="Google Shape;292;p1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93" name="Google Shape;293;p13"/>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94" name="Google Shape;294;p13"/>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95" name="Google Shape;295;p13"/>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96" name="Google Shape;296;p13"/>
          <p:cNvPicPr preferRelativeResize="0"/>
          <p:nvPr/>
        </p:nvPicPr>
        <p:blipFill rotWithShape="1">
          <a:blip r:embed="rId7">
            <a:alphaModFix/>
          </a:blip>
          <a:srcRect/>
          <a:stretch/>
        </p:blipFill>
        <p:spPr>
          <a:xfrm>
            <a:off x="6851369" y="4270244"/>
            <a:ext cx="2069223" cy="2158116"/>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9">
                                            <p:txEl>
                                              <p:pRg st="0" end="0"/>
                                            </p:txEl>
                                          </p:spTgt>
                                        </p:tgtEl>
                                        <p:attrNameLst>
                                          <p:attrName>style.visibility</p:attrName>
                                        </p:attrNameLst>
                                      </p:cBhvr>
                                      <p:to>
                                        <p:strVal val="visible"/>
                                      </p:to>
                                    </p:set>
                                    <p:animEffect transition="in" filter="fade">
                                      <p:cBhvr>
                                        <p:cTn id="7" dur="500"/>
                                        <p:tgtEl>
                                          <p:spTgt spid="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9">
                                            <p:txEl>
                                              <p:pRg st="1" end="1"/>
                                            </p:txEl>
                                          </p:spTgt>
                                        </p:tgtEl>
                                        <p:attrNameLst>
                                          <p:attrName>style.visibility</p:attrName>
                                        </p:attrNameLst>
                                      </p:cBhvr>
                                      <p:to>
                                        <p:strVal val="visible"/>
                                      </p:to>
                                    </p:set>
                                    <p:animEffect transition="in" filter="fade">
                                      <p:cBhvr>
                                        <p:cTn id="12" dur="500"/>
                                        <p:tgtEl>
                                          <p:spTgt spid="2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9">
                                            <p:txEl>
                                              <p:pRg st="2" end="2"/>
                                            </p:txEl>
                                          </p:spTgt>
                                        </p:tgtEl>
                                        <p:attrNameLst>
                                          <p:attrName>style.visibility</p:attrName>
                                        </p:attrNameLst>
                                      </p:cBhvr>
                                      <p:to>
                                        <p:strVal val="visible"/>
                                      </p:to>
                                    </p:set>
                                    <p:animEffect transition="in" filter="fade">
                                      <p:cBhvr>
                                        <p:cTn id="17" dur="500"/>
                                        <p:tgtEl>
                                          <p:spTgt spid="2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4"/>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The </a:t>
            </a:r>
            <a:r>
              <a:rPr lang="de-DE" dirty="0" err="1"/>
              <a:t>fact</a:t>
            </a:r>
            <a:r>
              <a:rPr lang="de-DE" dirty="0"/>
              <a:t> </a:t>
            </a:r>
            <a:r>
              <a:rPr lang="de-DE" dirty="0" err="1"/>
              <a:t>that</a:t>
            </a:r>
            <a:r>
              <a:rPr lang="de-DE" dirty="0"/>
              <a:t> </a:t>
            </a:r>
            <a:r>
              <a:rPr lang="de-DE" dirty="0" err="1"/>
              <a:t>we</a:t>
            </a:r>
            <a:r>
              <a:rPr lang="de-DE" dirty="0"/>
              <a:t> do not all live in a </a:t>
            </a:r>
            <a:r>
              <a:rPr lang="de-DE" dirty="0" err="1"/>
              <a:t>campus</a:t>
            </a:r>
            <a:r>
              <a:rPr lang="de-DE" dirty="0"/>
              <a:t> </a:t>
            </a:r>
            <a:r>
              <a:rPr lang="de-DE" dirty="0" err="1"/>
              <a:t>results</a:t>
            </a:r>
            <a:r>
              <a:rPr lang="de-DE" dirty="0"/>
              <a:t> </a:t>
            </a:r>
            <a:r>
              <a:rPr lang="de-DE" dirty="0" err="1"/>
              <a:t>most</a:t>
            </a:r>
            <a:r>
              <a:rPr lang="de-DE" dirty="0"/>
              <a:t> </a:t>
            </a:r>
            <a:r>
              <a:rPr lang="de-DE" dirty="0" err="1"/>
              <a:t>of</a:t>
            </a:r>
            <a:r>
              <a:rPr lang="de-DE" dirty="0"/>
              <a:t> </a:t>
            </a:r>
            <a:r>
              <a:rPr lang="de-DE" dirty="0" err="1"/>
              <a:t>the</a:t>
            </a:r>
            <a:r>
              <a:rPr lang="de-DE" dirty="0"/>
              <a:t> time in </a:t>
            </a:r>
            <a:r>
              <a:rPr lang="de-DE" dirty="0" err="1"/>
              <a:t>the</a:t>
            </a:r>
            <a:r>
              <a:rPr lang="de-DE" dirty="0"/>
              <a:t> </a:t>
            </a:r>
            <a:r>
              <a:rPr lang="de-DE" dirty="0" err="1"/>
              <a:t>use</a:t>
            </a:r>
            <a:r>
              <a:rPr lang="de-DE" dirty="0"/>
              <a:t> </a:t>
            </a:r>
            <a:r>
              <a:rPr lang="de-DE" dirty="0" err="1"/>
              <a:t>of</a:t>
            </a:r>
            <a:r>
              <a:rPr lang="de-DE" dirty="0"/>
              <a:t> </a:t>
            </a:r>
            <a:r>
              <a:rPr lang="de-DE" dirty="0" err="1"/>
              <a:t>transportation</a:t>
            </a:r>
            <a:r>
              <a:rPr lang="de-DE" dirty="0"/>
              <a:t> </a:t>
            </a:r>
            <a:r>
              <a:rPr lang="de-DE" dirty="0" err="1"/>
              <a:t>means</a:t>
            </a:r>
            <a:r>
              <a:rPr lang="de-DE" dirty="0"/>
              <a:t>. </a:t>
            </a:r>
            <a:r>
              <a:rPr lang="de-DE" dirty="0" err="1"/>
              <a:t>Cycling</a:t>
            </a:r>
            <a:r>
              <a:rPr lang="de-DE" dirty="0"/>
              <a:t> </a:t>
            </a:r>
            <a:r>
              <a:rPr lang="de-DE" dirty="0" err="1"/>
              <a:t>is</a:t>
            </a:r>
            <a:r>
              <a:rPr lang="de-DE" dirty="0"/>
              <a:t> a </a:t>
            </a:r>
            <a:r>
              <a:rPr lang="de-DE" dirty="0" err="1"/>
              <a:t>totally</a:t>
            </a:r>
            <a:r>
              <a:rPr lang="de-DE" dirty="0"/>
              <a:t> </a:t>
            </a:r>
            <a:r>
              <a:rPr lang="de-DE" dirty="0" err="1"/>
              <a:t>sustainable</a:t>
            </a:r>
            <a:r>
              <a:rPr lang="de-DE" dirty="0"/>
              <a:t> </a:t>
            </a:r>
            <a:r>
              <a:rPr lang="de-DE" dirty="0" err="1"/>
              <a:t>way</a:t>
            </a:r>
            <a:r>
              <a:rPr lang="de-DE" dirty="0"/>
              <a:t> </a:t>
            </a:r>
            <a:r>
              <a:rPr lang="de-DE" dirty="0" err="1"/>
              <a:t>to</a:t>
            </a:r>
            <a:r>
              <a:rPr lang="de-DE" dirty="0"/>
              <a:t> </a:t>
            </a:r>
            <a:r>
              <a:rPr lang="de-DE" dirty="0" err="1"/>
              <a:t>ride</a:t>
            </a:r>
            <a:r>
              <a:rPr lang="de-DE" dirty="0"/>
              <a:t> </a:t>
            </a:r>
            <a:r>
              <a:rPr lang="de-DE" dirty="0" err="1"/>
              <a:t>to</a:t>
            </a:r>
            <a:r>
              <a:rPr lang="de-DE" dirty="0"/>
              <a:t> </a:t>
            </a:r>
            <a:r>
              <a:rPr lang="de-DE" dirty="0" err="1"/>
              <a:t>work</a:t>
            </a:r>
            <a:r>
              <a:rPr lang="de-DE" dirty="0"/>
              <a:t>. </a:t>
            </a:r>
            <a:r>
              <a:rPr lang="de-DE" dirty="0" err="1"/>
              <a:t>It</a:t>
            </a:r>
            <a:r>
              <a:rPr lang="de-DE" dirty="0"/>
              <a:t> </a:t>
            </a:r>
            <a:r>
              <a:rPr lang="de-DE" dirty="0" err="1"/>
              <a:t>does</a:t>
            </a:r>
            <a:r>
              <a:rPr lang="de-DE" dirty="0"/>
              <a:t> </a:t>
            </a:r>
            <a:r>
              <a:rPr lang="de-DE" dirty="0" err="1"/>
              <a:t>require</a:t>
            </a:r>
            <a:r>
              <a:rPr lang="de-DE" dirty="0"/>
              <a:t> </a:t>
            </a:r>
            <a:r>
              <a:rPr lang="de-DE" dirty="0" err="1"/>
              <a:t>physical</a:t>
            </a:r>
            <a:r>
              <a:rPr lang="de-DE" dirty="0"/>
              <a:t> </a:t>
            </a:r>
            <a:r>
              <a:rPr lang="de-DE" dirty="0" err="1"/>
              <a:t>effort</a:t>
            </a:r>
            <a:r>
              <a:rPr lang="de-DE" dirty="0"/>
              <a:t>, </a:t>
            </a:r>
            <a:r>
              <a:rPr lang="de-DE" dirty="0" err="1"/>
              <a:t>however</a:t>
            </a:r>
            <a:r>
              <a:rPr lang="de-DE" dirty="0"/>
              <a:t>, </a:t>
            </a:r>
            <a:r>
              <a:rPr lang="de-DE" dirty="0" err="1"/>
              <a:t>which</a:t>
            </a:r>
            <a:r>
              <a:rPr lang="de-DE" dirty="0"/>
              <a:t> </a:t>
            </a:r>
            <a:r>
              <a:rPr lang="de-DE" dirty="0" err="1"/>
              <a:t>is</a:t>
            </a:r>
            <a:r>
              <a:rPr lang="de-DE" dirty="0"/>
              <a:t> a </a:t>
            </a:r>
            <a:r>
              <a:rPr lang="de-DE" dirty="0" err="1"/>
              <a:t>reason</a:t>
            </a:r>
            <a:r>
              <a:rPr lang="de-DE" dirty="0"/>
              <a:t> </a:t>
            </a:r>
            <a:r>
              <a:rPr lang="de-DE" dirty="0" err="1"/>
              <a:t>why</a:t>
            </a:r>
            <a:r>
              <a:rPr lang="de-DE" dirty="0"/>
              <a:t> </a:t>
            </a:r>
            <a:r>
              <a:rPr lang="de-DE" dirty="0" err="1"/>
              <a:t>many</a:t>
            </a:r>
            <a:r>
              <a:rPr lang="de-DE" dirty="0"/>
              <a:t> do not </a:t>
            </a:r>
            <a:r>
              <a:rPr lang="de-DE" dirty="0" err="1"/>
              <a:t>prefer</a:t>
            </a:r>
            <a:r>
              <a:rPr lang="de-DE" dirty="0"/>
              <a:t> it. </a:t>
            </a:r>
            <a:r>
              <a:rPr lang="de-DE" dirty="0" err="1"/>
              <a:t>Some</a:t>
            </a:r>
            <a:r>
              <a:rPr lang="de-DE" dirty="0"/>
              <a:t> countries </a:t>
            </a:r>
            <a:r>
              <a:rPr lang="de-DE" dirty="0" err="1"/>
              <a:t>implement</a:t>
            </a:r>
            <a:r>
              <a:rPr lang="de-DE" dirty="0"/>
              <a:t> </a:t>
            </a:r>
            <a:r>
              <a:rPr lang="de-DE" dirty="0" err="1"/>
              <a:t>tax</a:t>
            </a:r>
            <a:r>
              <a:rPr lang="de-DE" dirty="0"/>
              <a:t> </a:t>
            </a:r>
            <a:r>
              <a:rPr lang="de-DE" dirty="0" err="1"/>
              <a:t>incentive</a:t>
            </a:r>
            <a:r>
              <a:rPr lang="de-DE" dirty="0"/>
              <a:t> </a:t>
            </a:r>
            <a:r>
              <a:rPr lang="de-DE" dirty="0" err="1"/>
              <a:t>schemes</a:t>
            </a:r>
            <a:r>
              <a:rPr lang="de-DE" dirty="0"/>
              <a:t>, </a:t>
            </a:r>
            <a:r>
              <a:rPr lang="de-DE" dirty="0" err="1"/>
              <a:t>to</a:t>
            </a:r>
            <a:r>
              <a:rPr lang="de-DE" dirty="0"/>
              <a:t> </a:t>
            </a:r>
            <a:r>
              <a:rPr lang="de-DE" dirty="0" err="1"/>
              <a:t>encourage</a:t>
            </a:r>
            <a:r>
              <a:rPr lang="de-DE" dirty="0"/>
              <a:t>  </a:t>
            </a:r>
            <a:r>
              <a:rPr lang="de-DE" dirty="0" err="1"/>
              <a:t>employees</a:t>
            </a:r>
            <a:r>
              <a:rPr lang="de-DE" dirty="0"/>
              <a:t> </a:t>
            </a:r>
            <a:r>
              <a:rPr lang="de-DE" dirty="0" err="1"/>
              <a:t>to</a:t>
            </a:r>
            <a:r>
              <a:rPr lang="de-DE" dirty="0"/>
              <a:t> </a:t>
            </a:r>
            <a:r>
              <a:rPr lang="de-DE" dirty="0" err="1"/>
              <a:t>cycle</a:t>
            </a:r>
            <a:r>
              <a:rPr lang="de-DE" dirty="0"/>
              <a:t> </a:t>
            </a:r>
            <a:r>
              <a:rPr lang="de-DE" dirty="0" err="1"/>
              <a:t>to</a:t>
            </a:r>
            <a:r>
              <a:rPr lang="de-DE" dirty="0"/>
              <a:t> </a:t>
            </a:r>
            <a:r>
              <a:rPr lang="de-DE" dirty="0" err="1"/>
              <a:t>work</a:t>
            </a:r>
            <a:r>
              <a:rPr lang="de-DE" dirty="0"/>
              <a:t> (</a:t>
            </a:r>
            <a:r>
              <a:rPr lang="de-DE" dirty="0" err="1"/>
              <a:t>Citizens</a:t>
            </a:r>
            <a:r>
              <a:rPr lang="de-DE" dirty="0"/>
              <a:t> Information, 2023)</a:t>
            </a:r>
            <a:endParaRPr dirty="0"/>
          </a:p>
          <a:p>
            <a:pPr marL="342900" lvl="0" indent="-342900" algn="just" rtl="0">
              <a:spcBef>
                <a:spcPts val="2200"/>
              </a:spcBef>
              <a:spcAft>
                <a:spcPts val="0"/>
              </a:spcAft>
              <a:buSzPts val="1440"/>
              <a:buChar char="►"/>
            </a:pPr>
            <a:r>
              <a:rPr lang="de-DE" dirty="0" err="1"/>
              <a:t>Another</a:t>
            </a:r>
            <a:r>
              <a:rPr lang="de-DE" dirty="0"/>
              <a:t> </a:t>
            </a:r>
            <a:r>
              <a:rPr lang="de-DE" dirty="0" err="1"/>
              <a:t>aspect</a:t>
            </a:r>
            <a:r>
              <a:rPr lang="de-DE" dirty="0"/>
              <a:t> </a:t>
            </a:r>
            <a:r>
              <a:rPr lang="de-DE" dirty="0" err="1"/>
              <a:t>to</a:t>
            </a:r>
            <a:r>
              <a:rPr lang="de-DE" dirty="0"/>
              <a:t> </a:t>
            </a:r>
            <a:r>
              <a:rPr lang="de-DE" dirty="0" err="1"/>
              <a:t>consider</a:t>
            </a:r>
            <a:r>
              <a:rPr lang="de-DE" dirty="0"/>
              <a:t> </a:t>
            </a:r>
            <a:r>
              <a:rPr lang="de-DE" dirty="0" err="1"/>
              <a:t>is</a:t>
            </a:r>
            <a:r>
              <a:rPr lang="de-DE" dirty="0"/>
              <a:t> </a:t>
            </a:r>
            <a:r>
              <a:rPr lang="de-DE" dirty="0" err="1"/>
              <a:t>water</a:t>
            </a:r>
            <a:r>
              <a:rPr lang="de-DE" dirty="0"/>
              <a:t> </a:t>
            </a:r>
            <a:r>
              <a:rPr lang="de-DE" dirty="0" err="1"/>
              <a:t>usage</a:t>
            </a:r>
            <a:r>
              <a:rPr lang="de-DE" dirty="0"/>
              <a:t>. Regular </a:t>
            </a:r>
            <a:r>
              <a:rPr lang="de-DE" dirty="0" err="1"/>
              <a:t>inspections</a:t>
            </a:r>
            <a:r>
              <a:rPr lang="de-DE" dirty="0"/>
              <a:t> </a:t>
            </a:r>
            <a:r>
              <a:rPr lang="de-DE" dirty="0" err="1"/>
              <a:t>should</a:t>
            </a:r>
            <a:r>
              <a:rPr lang="de-DE" dirty="0"/>
              <a:t> </a:t>
            </a:r>
            <a:r>
              <a:rPr lang="de-DE" dirty="0" err="1"/>
              <a:t>be</a:t>
            </a:r>
            <a:r>
              <a:rPr lang="de-DE" dirty="0"/>
              <a:t> </a:t>
            </a:r>
            <a:r>
              <a:rPr lang="de-DE" dirty="0" err="1"/>
              <a:t>conducted</a:t>
            </a:r>
            <a:r>
              <a:rPr lang="de-DE" dirty="0"/>
              <a:t> </a:t>
            </a:r>
            <a:r>
              <a:rPr lang="de-DE" dirty="0" err="1"/>
              <a:t>to</a:t>
            </a:r>
            <a:r>
              <a:rPr lang="de-DE" dirty="0"/>
              <a:t> </a:t>
            </a:r>
            <a:r>
              <a:rPr lang="de-DE" dirty="0" err="1"/>
              <a:t>detect</a:t>
            </a:r>
            <a:r>
              <a:rPr lang="de-DE" dirty="0"/>
              <a:t> </a:t>
            </a:r>
            <a:r>
              <a:rPr lang="de-DE" dirty="0" err="1"/>
              <a:t>and</a:t>
            </a:r>
            <a:r>
              <a:rPr lang="de-DE" dirty="0"/>
              <a:t> </a:t>
            </a:r>
            <a:r>
              <a:rPr lang="de-DE" dirty="0" err="1"/>
              <a:t>address</a:t>
            </a:r>
            <a:r>
              <a:rPr lang="de-DE" dirty="0"/>
              <a:t> </a:t>
            </a:r>
            <a:r>
              <a:rPr lang="de-DE" dirty="0" err="1"/>
              <a:t>any</a:t>
            </a:r>
            <a:r>
              <a:rPr lang="de-DE" dirty="0"/>
              <a:t> </a:t>
            </a:r>
            <a:r>
              <a:rPr lang="de-DE" dirty="0" err="1"/>
              <a:t>leakages</a:t>
            </a:r>
            <a:r>
              <a:rPr lang="de-DE" dirty="0"/>
              <a:t>. </a:t>
            </a:r>
            <a:r>
              <a:rPr lang="de-DE" dirty="0" err="1"/>
              <a:t>Self</a:t>
            </a:r>
            <a:r>
              <a:rPr lang="de-DE" dirty="0"/>
              <a:t> </a:t>
            </a:r>
            <a:r>
              <a:rPr lang="de-DE" dirty="0" err="1"/>
              <a:t>closing</a:t>
            </a:r>
            <a:r>
              <a:rPr lang="de-DE" dirty="0"/>
              <a:t> </a:t>
            </a:r>
            <a:r>
              <a:rPr lang="de-DE" dirty="0" err="1"/>
              <a:t>faucets</a:t>
            </a:r>
            <a:r>
              <a:rPr lang="de-DE" dirty="0"/>
              <a:t> </a:t>
            </a:r>
            <a:r>
              <a:rPr lang="de-DE" dirty="0" err="1"/>
              <a:t>should</a:t>
            </a:r>
            <a:r>
              <a:rPr lang="de-DE" dirty="0"/>
              <a:t> </a:t>
            </a:r>
            <a:r>
              <a:rPr lang="de-DE" dirty="0" err="1"/>
              <a:t>be</a:t>
            </a:r>
            <a:r>
              <a:rPr lang="de-DE" dirty="0"/>
              <a:t> </a:t>
            </a:r>
            <a:r>
              <a:rPr lang="de-DE" dirty="0" err="1"/>
              <a:t>chosen</a:t>
            </a:r>
            <a:r>
              <a:rPr lang="de-DE" dirty="0"/>
              <a:t> </a:t>
            </a:r>
            <a:r>
              <a:rPr lang="de-DE" dirty="0" err="1"/>
              <a:t>to</a:t>
            </a:r>
            <a:r>
              <a:rPr lang="de-DE" dirty="0"/>
              <a:t> </a:t>
            </a:r>
            <a:r>
              <a:rPr lang="de-DE" dirty="0" err="1"/>
              <a:t>minimize</a:t>
            </a:r>
            <a:r>
              <a:rPr lang="de-DE" dirty="0"/>
              <a:t> </a:t>
            </a:r>
            <a:r>
              <a:rPr lang="de-DE" dirty="0" err="1"/>
              <a:t>conventional</a:t>
            </a:r>
            <a:r>
              <a:rPr lang="de-DE" dirty="0"/>
              <a:t> </a:t>
            </a:r>
            <a:r>
              <a:rPr lang="de-DE" dirty="0" err="1"/>
              <a:t>usage</a:t>
            </a:r>
            <a:r>
              <a:rPr lang="de-DE" dirty="0"/>
              <a:t> </a:t>
            </a:r>
            <a:r>
              <a:rPr lang="de-DE" dirty="0" err="1"/>
              <a:t>for</a:t>
            </a:r>
            <a:r>
              <a:rPr lang="de-DE" dirty="0"/>
              <a:t> </a:t>
            </a:r>
            <a:r>
              <a:rPr lang="de-DE" dirty="0" err="1"/>
              <a:t>hand</a:t>
            </a:r>
            <a:r>
              <a:rPr lang="de-DE" dirty="0"/>
              <a:t> </a:t>
            </a:r>
            <a:r>
              <a:rPr lang="de-DE" dirty="0" err="1"/>
              <a:t>washing</a:t>
            </a:r>
            <a:r>
              <a:rPr lang="de-DE" dirty="0"/>
              <a:t>. </a:t>
            </a:r>
            <a:endParaRPr dirty="0"/>
          </a:p>
        </p:txBody>
      </p:sp>
      <p:pic>
        <p:nvPicPr>
          <p:cNvPr id="304" name="Google Shape;304;p1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05" name="Google Shape;305;p1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06" name="Google Shape;306;p14"/>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07" name="Google Shape;307;p14"/>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308" name="Google Shape;308;p14"/>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309" name="Google Shape;309;p14"/>
          <p:cNvPicPr preferRelativeResize="0"/>
          <p:nvPr/>
        </p:nvPicPr>
        <p:blipFill rotWithShape="1">
          <a:blip r:embed="rId7">
            <a:alphaModFix/>
          </a:blip>
          <a:srcRect/>
          <a:stretch/>
        </p:blipFill>
        <p:spPr>
          <a:xfrm rot="-2053134">
            <a:off x="7979081" y="4647740"/>
            <a:ext cx="1393740" cy="1437086"/>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
                                            <p:txEl>
                                              <p:pRg st="0" end="0"/>
                                            </p:txEl>
                                          </p:spTgt>
                                        </p:tgtEl>
                                        <p:attrNameLst>
                                          <p:attrName>style.visibility</p:attrName>
                                        </p:attrNameLst>
                                      </p:cBhvr>
                                      <p:to>
                                        <p:strVal val="visible"/>
                                      </p:to>
                                    </p:set>
                                    <p:animEffect transition="in" filter="fade">
                                      <p:cBhvr>
                                        <p:cTn id="7" dur="500"/>
                                        <p:tgtEl>
                                          <p:spTgt spid="3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2">
                                            <p:txEl>
                                              <p:pRg st="1" end="1"/>
                                            </p:txEl>
                                          </p:spTgt>
                                        </p:tgtEl>
                                        <p:attrNameLst>
                                          <p:attrName>style.visibility</p:attrName>
                                        </p:attrNameLst>
                                      </p:cBhvr>
                                      <p:to>
                                        <p:strVal val="visible"/>
                                      </p:to>
                                    </p:set>
                                    <p:animEffect transition="in" filter="fade">
                                      <p:cBhvr>
                                        <p:cTn id="12" dur="500"/>
                                        <p:tgtEl>
                                          <p:spTgt spid="302">
                                            <p:txEl>
                                              <p:pRg st="1" end="1"/>
                                            </p:txEl>
                                          </p:spTgt>
                                        </p:tgtEl>
                                      </p:cBhvr>
                                    </p:animEffect>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309"/>
                                        </p:tgtEl>
                                        <p:attrNameLst>
                                          <p:attrName>style.visibility</p:attrName>
                                        </p:attrNameLst>
                                      </p:cBhvr>
                                      <p:to>
                                        <p:strVal val="visible"/>
                                      </p:to>
                                    </p:set>
                                    <p:anim calcmode="lin" valueType="num">
                                      <p:cBhvr additive="base">
                                        <p:cTn id="16" dur="4000"/>
                                        <p:tgtEl>
                                          <p:spTgt spid="30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15"/>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err="1"/>
              <a:t>One</a:t>
            </a:r>
            <a:r>
              <a:rPr lang="de-DE" dirty="0"/>
              <a:t> </a:t>
            </a:r>
            <a:r>
              <a:rPr lang="de-DE" dirty="0" err="1"/>
              <a:t>of</a:t>
            </a:r>
            <a:r>
              <a:rPr lang="de-DE" dirty="0"/>
              <a:t> </a:t>
            </a:r>
            <a:r>
              <a:rPr lang="de-DE" dirty="0" err="1"/>
              <a:t>the</a:t>
            </a:r>
            <a:r>
              <a:rPr lang="de-DE" dirty="0"/>
              <a:t> </a:t>
            </a:r>
            <a:r>
              <a:rPr lang="de-DE" dirty="0" err="1"/>
              <a:t>niche</a:t>
            </a:r>
            <a:r>
              <a:rPr lang="de-DE" dirty="0"/>
              <a:t> </a:t>
            </a:r>
            <a:r>
              <a:rPr lang="de-DE" dirty="0" err="1"/>
              <a:t>practices</a:t>
            </a:r>
            <a:r>
              <a:rPr lang="de-DE" dirty="0"/>
              <a:t> </a:t>
            </a:r>
            <a:r>
              <a:rPr lang="de-DE" dirty="0" err="1"/>
              <a:t>to</a:t>
            </a:r>
            <a:r>
              <a:rPr lang="de-DE" dirty="0"/>
              <a:t> </a:t>
            </a:r>
            <a:r>
              <a:rPr lang="de-DE" dirty="0" err="1"/>
              <a:t>apply</a:t>
            </a:r>
            <a:r>
              <a:rPr lang="de-DE" dirty="0"/>
              <a:t> </a:t>
            </a:r>
            <a:r>
              <a:rPr lang="de-DE" dirty="0" err="1"/>
              <a:t>is</a:t>
            </a:r>
            <a:r>
              <a:rPr lang="de-DE" dirty="0"/>
              <a:t> Carbon </a:t>
            </a:r>
            <a:r>
              <a:rPr lang="de-DE" dirty="0" err="1"/>
              <a:t>Offsetting</a:t>
            </a:r>
            <a:r>
              <a:rPr lang="de-DE" dirty="0"/>
              <a:t>. Carbon </a:t>
            </a:r>
            <a:r>
              <a:rPr lang="de-DE" dirty="0" err="1"/>
              <a:t>offset</a:t>
            </a:r>
            <a:r>
              <a:rPr lang="de-DE" dirty="0"/>
              <a:t> initiatives </a:t>
            </a:r>
            <a:r>
              <a:rPr lang="de-DE" dirty="0" err="1"/>
              <a:t>are</a:t>
            </a:r>
            <a:r>
              <a:rPr lang="de-DE" dirty="0"/>
              <a:t> </a:t>
            </a:r>
            <a:r>
              <a:rPr lang="de-DE" dirty="0" err="1"/>
              <a:t>programs</a:t>
            </a:r>
            <a:r>
              <a:rPr lang="de-DE" dirty="0"/>
              <a:t> </a:t>
            </a:r>
            <a:r>
              <a:rPr lang="de-DE" dirty="0" err="1"/>
              <a:t>that</a:t>
            </a:r>
            <a:r>
              <a:rPr lang="de-DE" dirty="0"/>
              <a:t> </a:t>
            </a:r>
            <a:r>
              <a:rPr lang="de-DE" dirty="0" err="1"/>
              <a:t>help</a:t>
            </a:r>
            <a:r>
              <a:rPr lang="de-DE" dirty="0"/>
              <a:t> </a:t>
            </a:r>
            <a:r>
              <a:rPr lang="de-DE" dirty="0" err="1"/>
              <a:t>take</a:t>
            </a:r>
            <a:r>
              <a:rPr lang="de-DE" dirty="0"/>
              <a:t> out </a:t>
            </a:r>
            <a:r>
              <a:rPr lang="de-DE" dirty="0" err="1"/>
              <a:t>or</a:t>
            </a:r>
            <a:r>
              <a:rPr lang="de-DE" dirty="0"/>
              <a:t> </a:t>
            </a:r>
            <a:r>
              <a:rPr lang="de-DE" dirty="0" err="1"/>
              <a:t>reduce</a:t>
            </a:r>
            <a:r>
              <a:rPr lang="de-DE" dirty="0"/>
              <a:t> </a:t>
            </a:r>
            <a:r>
              <a:rPr lang="de-DE" dirty="0" err="1"/>
              <a:t>the</a:t>
            </a:r>
            <a:r>
              <a:rPr lang="de-DE" dirty="0"/>
              <a:t> </a:t>
            </a:r>
            <a:r>
              <a:rPr lang="de-DE" dirty="0" err="1"/>
              <a:t>amount</a:t>
            </a:r>
            <a:r>
              <a:rPr lang="de-DE" dirty="0"/>
              <a:t> </a:t>
            </a:r>
            <a:r>
              <a:rPr lang="de-DE" dirty="0" err="1"/>
              <a:t>of</a:t>
            </a:r>
            <a:r>
              <a:rPr lang="de-DE" dirty="0"/>
              <a:t> CO2, a gas </a:t>
            </a:r>
            <a:r>
              <a:rPr lang="de-DE" dirty="0" err="1"/>
              <a:t>that</a:t>
            </a:r>
            <a:r>
              <a:rPr lang="de-DE" dirty="0"/>
              <a:t> </a:t>
            </a:r>
            <a:r>
              <a:rPr lang="de-DE" dirty="0" err="1"/>
              <a:t>contributes</a:t>
            </a:r>
            <a:r>
              <a:rPr lang="de-DE" dirty="0"/>
              <a:t> </a:t>
            </a:r>
            <a:r>
              <a:rPr lang="de-DE" dirty="0" err="1"/>
              <a:t>to</a:t>
            </a:r>
            <a:r>
              <a:rPr lang="de-DE" dirty="0"/>
              <a:t> </a:t>
            </a:r>
            <a:r>
              <a:rPr lang="de-DE" dirty="0" err="1"/>
              <a:t>climate</a:t>
            </a:r>
            <a:r>
              <a:rPr lang="de-DE" dirty="0"/>
              <a:t> </a:t>
            </a:r>
            <a:r>
              <a:rPr lang="de-DE" dirty="0" err="1"/>
              <a:t>change</a:t>
            </a:r>
            <a:r>
              <a:rPr lang="de-DE" dirty="0"/>
              <a:t>, </a:t>
            </a:r>
            <a:r>
              <a:rPr lang="de-DE" dirty="0" err="1"/>
              <a:t>from</a:t>
            </a:r>
            <a:r>
              <a:rPr lang="de-DE" dirty="0"/>
              <a:t> </a:t>
            </a:r>
            <a:r>
              <a:rPr lang="de-DE" dirty="0" err="1"/>
              <a:t>the</a:t>
            </a:r>
            <a:r>
              <a:rPr lang="de-DE" dirty="0"/>
              <a:t> </a:t>
            </a:r>
            <a:r>
              <a:rPr lang="de-DE" dirty="0" err="1"/>
              <a:t>air</a:t>
            </a:r>
            <a:r>
              <a:rPr lang="de-DE" dirty="0"/>
              <a:t>. </a:t>
            </a:r>
            <a:r>
              <a:rPr lang="de-DE" dirty="0" err="1"/>
              <a:t>They</a:t>
            </a:r>
            <a:r>
              <a:rPr lang="de-DE" dirty="0"/>
              <a:t> do </a:t>
            </a:r>
            <a:r>
              <a:rPr lang="de-DE" dirty="0" err="1"/>
              <a:t>this</a:t>
            </a:r>
            <a:r>
              <a:rPr lang="de-DE" dirty="0"/>
              <a:t> </a:t>
            </a:r>
            <a:r>
              <a:rPr lang="de-DE" dirty="0" err="1"/>
              <a:t>by</a:t>
            </a:r>
            <a:r>
              <a:rPr lang="de-DE" dirty="0"/>
              <a:t> </a:t>
            </a:r>
            <a:r>
              <a:rPr lang="de-DE" dirty="0" err="1"/>
              <a:t>supporting</a:t>
            </a:r>
            <a:r>
              <a:rPr lang="de-DE" dirty="0"/>
              <a:t> </a:t>
            </a:r>
            <a:r>
              <a:rPr lang="de-DE" dirty="0" err="1"/>
              <a:t>activities</a:t>
            </a:r>
            <a:r>
              <a:rPr lang="de-DE" dirty="0"/>
              <a:t> like </a:t>
            </a:r>
            <a:r>
              <a:rPr lang="de-DE" dirty="0" err="1"/>
              <a:t>planting</a:t>
            </a:r>
            <a:r>
              <a:rPr lang="de-DE" dirty="0"/>
              <a:t> </a:t>
            </a:r>
            <a:r>
              <a:rPr lang="de-DE" dirty="0" err="1"/>
              <a:t>more</a:t>
            </a:r>
            <a:r>
              <a:rPr lang="de-DE" dirty="0"/>
              <a:t> </a:t>
            </a:r>
            <a:r>
              <a:rPr lang="de-DE" dirty="0" err="1"/>
              <a:t>trees</a:t>
            </a:r>
            <a:r>
              <a:rPr lang="de-DE" dirty="0"/>
              <a:t>, </a:t>
            </a:r>
            <a:r>
              <a:rPr lang="de-DE" dirty="0" err="1"/>
              <a:t>creating</a:t>
            </a:r>
            <a:r>
              <a:rPr lang="de-DE" dirty="0"/>
              <a:t> </a:t>
            </a:r>
            <a:r>
              <a:rPr lang="de-DE" dirty="0" err="1"/>
              <a:t>renewable</a:t>
            </a:r>
            <a:r>
              <a:rPr lang="de-DE" dirty="0"/>
              <a:t> </a:t>
            </a:r>
            <a:r>
              <a:rPr lang="de-DE" dirty="0" err="1"/>
              <a:t>energy</a:t>
            </a:r>
            <a:r>
              <a:rPr lang="de-DE" dirty="0"/>
              <a:t> </a:t>
            </a:r>
            <a:r>
              <a:rPr lang="de-DE" dirty="0" err="1"/>
              <a:t>sources</a:t>
            </a:r>
            <a:r>
              <a:rPr lang="de-DE" dirty="0"/>
              <a:t> like wind </a:t>
            </a:r>
            <a:r>
              <a:rPr lang="de-DE" dirty="0" err="1"/>
              <a:t>and</a:t>
            </a:r>
            <a:r>
              <a:rPr lang="de-DE" dirty="0"/>
              <a:t> solar power, </a:t>
            </a:r>
            <a:r>
              <a:rPr lang="de-DE" dirty="0" err="1"/>
              <a:t>adopting</a:t>
            </a:r>
            <a:r>
              <a:rPr lang="de-DE" dirty="0"/>
              <a:t> </a:t>
            </a:r>
            <a:r>
              <a:rPr lang="de-DE" dirty="0" err="1"/>
              <a:t>farming</a:t>
            </a:r>
            <a:r>
              <a:rPr lang="de-DE" dirty="0"/>
              <a:t> </a:t>
            </a:r>
            <a:r>
              <a:rPr lang="de-DE" dirty="0" err="1"/>
              <a:t>methods</a:t>
            </a:r>
            <a:r>
              <a:rPr lang="de-DE" dirty="0"/>
              <a:t> </a:t>
            </a:r>
            <a:r>
              <a:rPr lang="de-DE" dirty="0" err="1"/>
              <a:t>that</a:t>
            </a:r>
            <a:r>
              <a:rPr lang="de-DE" dirty="0"/>
              <a:t> </a:t>
            </a:r>
            <a:r>
              <a:rPr lang="de-DE" dirty="0" err="1"/>
              <a:t>absorb</a:t>
            </a:r>
            <a:r>
              <a:rPr lang="de-DE" dirty="0"/>
              <a:t> </a:t>
            </a:r>
            <a:r>
              <a:rPr lang="de-DE" dirty="0" err="1"/>
              <a:t>more</a:t>
            </a:r>
            <a:r>
              <a:rPr lang="de-DE" dirty="0"/>
              <a:t> CO2, </a:t>
            </a:r>
            <a:r>
              <a:rPr lang="de-DE" dirty="0" err="1"/>
              <a:t>and</a:t>
            </a:r>
            <a:r>
              <a:rPr lang="de-DE" dirty="0"/>
              <a:t> </a:t>
            </a:r>
            <a:r>
              <a:rPr lang="de-DE" dirty="0" err="1"/>
              <a:t>managing</a:t>
            </a:r>
            <a:r>
              <a:rPr lang="de-DE" dirty="0"/>
              <a:t> </a:t>
            </a:r>
            <a:r>
              <a:rPr lang="de-DE" dirty="0" err="1"/>
              <a:t>waste</a:t>
            </a:r>
            <a:r>
              <a:rPr lang="de-DE" dirty="0"/>
              <a:t> </a:t>
            </a:r>
            <a:r>
              <a:rPr lang="de-DE" dirty="0" err="1"/>
              <a:t>and</a:t>
            </a:r>
            <a:r>
              <a:rPr lang="de-DE" dirty="0"/>
              <a:t> </a:t>
            </a:r>
            <a:r>
              <a:rPr lang="de-DE" dirty="0" err="1"/>
              <a:t>landfills</a:t>
            </a:r>
            <a:r>
              <a:rPr lang="de-DE" dirty="0"/>
              <a:t> </a:t>
            </a:r>
            <a:r>
              <a:rPr lang="de-DE" dirty="0" err="1"/>
              <a:t>better</a:t>
            </a:r>
            <a:r>
              <a:rPr lang="de-DE" dirty="0"/>
              <a:t>. Out </a:t>
            </a:r>
            <a:r>
              <a:rPr lang="de-DE" dirty="0" err="1"/>
              <a:t>of</a:t>
            </a:r>
            <a:r>
              <a:rPr lang="de-DE" dirty="0"/>
              <a:t> </a:t>
            </a:r>
            <a:r>
              <a:rPr lang="de-DE" dirty="0" err="1"/>
              <a:t>these</a:t>
            </a:r>
            <a:r>
              <a:rPr lang="de-DE" dirty="0"/>
              <a:t>, </a:t>
            </a:r>
            <a:r>
              <a:rPr lang="de-DE" dirty="0" err="1"/>
              <a:t>planting</a:t>
            </a:r>
            <a:r>
              <a:rPr lang="de-DE" dirty="0"/>
              <a:t> </a:t>
            </a:r>
            <a:r>
              <a:rPr lang="de-DE" dirty="0" err="1"/>
              <a:t>more</a:t>
            </a:r>
            <a:r>
              <a:rPr lang="de-DE" dirty="0"/>
              <a:t> </a:t>
            </a:r>
            <a:r>
              <a:rPr lang="de-DE" dirty="0" err="1"/>
              <a:t>trees</a:t>
            </a:r>
            <a:r>
              <a:rPr lang="de-DE" dirty="0"/>
              <a:t> </a:t>
            </a:r>
            <a:r>
              <a:rPr lang="de-DE" dirty="0" err="1"/>
              <a:t>is</a:t>
            </a:r>
            <a:r>
              <a:rPr lang="de-DE" dirty="0"/>
              <a:t> a </a:t>
            </a:r>
            <a:r>
              <a:rPr lang="de-DE" dirty="0" err="1"/>
              <a:t>common</a:t>
            </a:r>
            <a:r>
              <a:rPr lang="de-DE" dirty="0"/>
              <a:t> </a:t>
            </a:r>
            <a:r>
              <a:rPr lang="de-DE" dirty="0" err="1"/>
              <a:t>way</a:t>
            </a:r>
            <a:r>
              <a:rPr lang="de-DE" dirty="0"/>
              <a:t> </a:t>
            </a:r>
            <a:r>
              <a:rPr lang="de-DE" dirty="0" err="1"/>
              <a:t>to</a:t>
            </a:r>
            <a:r>
              <a:rPr lang="de-DE" dirty="0"/>
              <a:t> </a:t>
            </a:r>
            <a:r>
              <a:rPr lang="de-DE" dirty="0" err="1"/>
              <a:t>create</a:t>
            </a:r>
            <a:r>
              <a:rPr lang="de-DE" dirty="0"/>
              <a:t> </a:t>
            </a:r>
            <a:r>
              <a:rPr lang="de-DE" dirty="0" err="1"/>
              <a:t>carbon</a:t>
            </a:r>
            <a:r>
              <a:rPr lang="de-DE" dirty="0"/>
              <a:t> </a:t>
            </a:r>
            <a:r>
              <a:rPr lang="de-DE" dirty="0" err="1"/>
              <a:t>offsets</a:t>
            </a:r>
            <a:r>
              <a:rPr lang="de-DE" dirty="0"/>
              <a:t>.</a:t>
            </a:r>
            <a:endParaRPr dirty="0"/>
          </a:p>
          <a:p>
            <a:pPr marL="342900" lvl="0" indent="-342900" algn="just" rtl="0">
              <a:spcBef>
                <a:spcPts val="2200"/>
              </a:spcBef>
              <a:spcAft>
                <a:spcPts val="0"/>
              </a:spcAft>
              <a:buSzPts val="1440"/>
              <a:buChar char="►"/>
            </a:pPr>
            <a:r>
              <a:rPr lang="de-DE" dirty="0" err="1"/>
              <a:t>Those</a:t>
            </a:r>
            <a:r>
              <a:rPr lang="de-DE" dirty="0"/>
              <a:t> </a:t>
            </a:r>
            <a:r>
              <a:rPr lang="de-DE" dirty="0" err="1"/>
              <a:t>who</a:t>
            </a:r>
            <a:r>
              <a:rPr lang="de-DE" dirty="0"/>
              <a:t> </a:t>
            </a:r>
            <a:r>
              <a:rPr lang="de-DE" dirty="0" err="1"/>
              <a:t>run</a:t>
            </a:r>
            <a:r>
              <a:rPr lang="de-DE" dirty="0"/>
              <a:t> </a:t>
            </a:r>
            <a:r>
              <a:rPr lang="de-DE" dirty="0" err="1"/>
              <a:t>these</a:t>
            </a:r>
            <a:r>
              <a:rPr lang="de-DE" dirty="0"/>
              <a:t> </a:t>
            </a:r>
            <a:r>
              <a:rPr lang="de-DE" dirty="0" err="1"/>
              <a:t>projects</a:t>
            </a:r>
            <a:r>
              <a:rPr lang="de-DE" dirty="0"/>
              <a:t> </a:t>
            </a:r>
            <a:r>
              <a:rPr lang="de-DE" dirty="0" err="1"/>
              <a:t>can</a:t>
            </a:r>
            <a:r>
              <a:rPr lang="de-DE" dirty="0"/>
              <a:t> </a:t>
            </a:r>
            <a:r>
              <a:rPr lang="de-DE" dirty="0" err="1"/>
              <a:t>sell</a:t>
            </a:r>
            <a:r>
              <a:rPr lang="de-DE" dirty="0"/>
              <a:t> </a:t>
            </a:r>
            <a:r>
              <a:rPr lang="de-DE" dirty="0" err="1"/>
              <a:t>carbon</a:t>
            </a:r>
            <a:r>
              <a:rPr lang="de-DE" dirty="0"/>
              <a:t> </a:t>
            </a:r>
            <a:r>
              <a:rPr lang="de-DE" dirty="0" err="1"/>
              <a:t>offsets</a:t>
            </a:r>
            <a:r>
              <a:rPr lang="de-DE" dirty="0"/>
              <a:t> </a:t>
            </a:r>
            <a:r>
              <a:rPr lang="de-DE" dirty="0" err="1"/>
              <a:t>to</a:t>
            </a:r>
            <a:r>
              <a:rPr lang="de-DE" dirty="0"/>
              <a:t> </a:t>
            </a:r>
            <a:r>
              <a:rPr lang="de-DE" dirty="0" err="1"/>
              <a:t>groups</a:t>
            </a:r>
            <a:r>
              <a:rPr lang="de-DE" dirty="0"/>
              <a:t>, like </a:t>
            </a:r>
            <a:r>
              <a:rPr lang="de-DE" dirty="0" err="1"/>
              <a:t>businesses</a:t>
            </a:r>
            <a:r>
              <a:rPr lang="de-DE" dirty="0"/>
              <a:t>, </a:t>
            </a:r>
            <a:r>
              <a:rPr lang="de-DE" dirty="0" err="1"/>
              <a:t>who</a:t>
            </a:r>
            <a:r>
              <a:rPr lang="de-DE" dirty="0"/>
              <a:t> </a:t>
            </a:r>
            <a:r>
              <a:rPr lang="de-DE" dirty="0" err="1"/>
              <a:t>want</a:t>
            </a:r>
            <a:r>
              <a:rPr lang="de-DE" dirty="0"/>
              <a:t> </a:t>
            </a:r>
            <a:r>
              <a:rPr lang="de-DE" dirty="0" err="1"/>
              <a:t>to</a:t>
            </a:r>
            <a:r>
              <a:rPr lang="de-DE" dirty="0"/>
              <a:t> </a:t>
            </a:r>
            <a:r>
              <a:rPr lang="de-DE" dirty="0" err="1"/>
              <a:t>balance</a:t>
            </a:r>
            <a:r>
              <a:rPr lang="de-DE" dirty="0"/>
              <a:t> out </a:t>
            </a:r>
            <a:r>
              <a:rPr lang="de-DE" dirty="0" err="1"/>
              <a:t>the</a:t>
            </a:r>
            <a:r>
              <a:rPr lang="de-DE" dirty="0"/>
              <a:t> CO2 </a:t>
            </a:r>
            <a:r>
              <a:rPr lang="de-DE" dirty="0" err="1"/>
              <a:t>they</a:t>
            </a:r>
            <a:r>
              <a:rPr lang="de-DE" dirty="0"/>
              <a:t> </a:t>
            </a:r>
            <a:r>
              <a:rPr lang="de-DE" dirty="0" err="1"/>
              <a:t>themselves</a:t>
            </a:r>
            <a:r>
              <a:rPr lang="de-DE" dirty="0"/>
              <a:t> </a:t>
            </a:r>
            <a:r>
              <a:rPr lang="de-DE" dirty="0" err="1"/>
              <a:t>release</a:t>
            </a:r>
            <a:r>
              <a:rPr lang="de-DE" dirty="0"/>
              <a:t> </a:t>
            </a:r>
            <a:r>
              <a:rPr lang="de-DE" dirty="0" err="1"/>
              <a:t>into</a:t>
            </a:r>
            <a:r>
              <a:rPr lang="de-DE" dirty="0"/>
              <a:t> </a:t>
            </a:r>
            <a:r>
              <a:rPr lang="de-DE" dirty="0" err="1"/>
              <a:t>the</a:t>
            </a:r>
            <a:r>
              <a:rPr lang="de-DE" dirty="0"/>
              <a:t> </a:t>
            </a:r>
            <a:r>
              <a:rPr lang="de-DE" dirty="0" err="1"/>
              <a:t>air</a:t>
            </a:r>
            <a:r>
              <a:rPr lang="de-DE" dirty="0"/>
              <a:t>. </a:t>
            </a:r>
            <a:r>
              <a:rPr lang="de-DE" dirty="0" err="1"/>
              <a:t>By</a:t>
            </a:r>
            <a:r>
              <a:rPr lang="de-DE" dirty="0"/>
              <a:t> </a:t>
            </a:r>
            <a:r>
              <a:rPr lang="de-DE" dirty="0" err="1"/>
              <a:t>buying</a:t>
            </a:r>
            <a:r>
              <a:rPr lang="de-DE" dirty="0"/>
              <a:t> </a:t>
            </a:r>
            <a:r>
              <a:rPr lang="de-DE" dirty="0" err="1"/>
              <a:t>carbon</a:t>
            </a:r>
            <a:r>
              <a:rPr lang="de-DE" dirty="0"/>
              <a:t> </a:t>
            </a:r>
            <a:r>
              <a:rPr lang="de-DE" dirty="0" err="1"/>
              <a:t>offsets</a:t>
            </a:r>
            <a:r>
              <a:rPr lang="de-DE" dirty="0"/>
              <a:t>, </a:t>
            </a:r>
            <a:r>
              <a:rPr lang="de-DE" dirty="0" err="1"/>
              <a:t>they</a:t>
            </a:r>
            <a:r>
              <a:rPr lang="de-DE" dirty="0"/>
              <a:t> </a:t>
            </a:r>
            <a:r>
              <a:rPr lang="de-DE" dirty="0" err="1"/>
              <a:t>help</a:t>
            </a:r>
            <a:r>
              <a:rPr lang="de-DE" dirty="0"/>
              <a:t> </a:t>
            </a:r>
            <a:r>
              <a:rPr lang="de-DE" dirty="0" err="1"/>
              <a:t>fund</a:t>
            </a:r>
            <a:r>
              <a:rPr lang="de-DE" dirty="0"/>
              <a:t> </a:t>
            </a:r>
            <a:r>
              <a:rPr lang="de-DE" dirty="0" err="1"/>
              <a:t>projects</a:t>
            </a:r>
            <a:r>
              <a:rPr lang="de-DE" dirty="0"/>
              <a:t> </a:t>
            </a:r>
            <a:r>
              <a:rPr lang="de-DE" dirty="0" err="1"/>
              <a:t>that</a:t>
            </a:r>
            <a:r>
              <a:rPr lang="de-DE" dirty="0"/>
              <a:t> </a:t>
            </a:r>
            <a:r>
              <a:rPr lang="de-DE" dirty="0" err="1"/>
              <a:t>remove</a:t>
            </a:r>
            <a:r>
              <a:rPr lang="de-DE" dirty="0"/>
              <a:t> </a:t>
            </a:r>
            <a:r>
              <a:rPr lang="de-DE" dirty="0" err="1"/>
              <a:t>or</a:t>
            </a:r>
            <a:r>
              <a:rPr lang="de-DE" dirty="0"/>
              <a:t> </a:t>
            </a:r>
            <a:r>
              <a:rPr lang="de-DE" dirty="0" err="1"/>
              <a:t>reduce</a:t>
            </a:r>
            <a:r>
              <a:rPr lang="de-DE" dirty="0"/>
              <a:t> CO2 in </a:t>
            </a:r>
            <a:r>
              <a:rPr lang="de-DE" dirty="0" err="1"/>
              <a:t>other</a:t>
            </a:r>
            <a:r>
              <a:rPr lang="de-DE" dirty="0"/>
              <a:t> </a:t>
            </a:r>
            <a:r>
              <a:rPr lang="de-DE" dirty="0" err="1"/>
              <a:t>places</a:t>
            </a:r>
            <a:r>
              <a:rPr lang="de-DE" dirty="0"/>
              <a:t> (Gurgel, 2022). </a:t>
            </a:r>
            <a:endParaRPr dirty="0"/>
          </a:p>
        </p:txBody>
      </p:sp>
      <p:pic>
        <p:nvPicPr>
          <p:cNvPr id="317" name="Google Shape;317;p1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18" name="Google Shape;318;p1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19" name="Google Shape;319;p15"/>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20" name="Google Shape;320;p15"/>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321" name="Google Shape;321;p15"/>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322" name="Google Shape;322;p15"/>
          <p:cNvPicPr preferRelativeResize="0"/>
          <p:nvPr/>
        </p:nvPicPr>
        <p:blipFill rotWithShape="1">
          <a:blip r:embed="rId7">
            <a:alphaModFix/>
          </a:blip>
          <a:srcRect/>
          <a:stretch/>
        </p:blipFill>
        <p:spPr>
          <a:xfrm>
            <a:off x="8346324" y="1885373"/>
            <a:ext cx="1427339" cy="1427339"/>
          </a:xfrm>
          <a:prstGeom prst="rect">
            <a:avLst/>
          </a:prstGeom>
          <a:noFill/>
          <a:ln>
            <a:noFill/>
          </a:ln>
        </p:spPr>
      </p:pic>
      <p:pic>
        <p:nvPicPr>
          <p:cNvPr id="323" name="Google Shape;323;p15"/>
          <p:cNvPicPr preferRelativeResize="0"/>
          <p:nvPr/>
        </p:nvPicPr>
        <p:blipFill rotWithShape="1">
          <a:blip r:embed="rId8">
            <a:alphaModFix/>
          </a:blip>
          <a:srcRect/>
          <a:stretch/>
        </p:blipFill>
        <p:spPr>
          <a:xfrm>
            <a:off x="8757721" y="2599042"/>
            <a:ext cx="1032561" cy="864665"/>
          </a:xfrm>
          <a:prstGeom prst="rect">
            <a:avLst/>
          </a:prstGeom>
          <a:noFill/>
          <a:ln>
            <a:noFill/>
          </a:ln>
        </p:spPr>
      </p:pic>
      <p:pic>
        <p:nvPicPr>
          <p:cNvPr id="11" name="Google Shape;150;p1"/>
          <p:cNvPicPr preferRelativeResize="0"/>
          <p:nvPr/>
        </p:nvPicPr>
        <p:blipFill rotWithShape="1">
          <a:blip r:embed="rId9">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10">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2"/>
                                        </p:tgtEl>
                                        <p:attrNameLst>
                                          <p:attrName>style.visibility</p:attrName>
                                        </p:attrNameLst>
                                      </p:cBhvr>
                                      <p:to>
                                        <p:strVal val="visible"/>
                                      </p:to>
                                    </p:set>
                                    <p:animEffect transition="in" filter="fade">
                                      <p:cBhvr>
                                        <p:cTn id="7" dur="2000"/>
                                        <p:tgtEl>
                                          <p:spTgt spid="3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5">
                                            <p:txEl>
                                              <p:pRg st="0" end="0"/>
                                            </p:txEl>
                                          </p:spTgt>
                                        </p:tgtEl>
                                        <p:attrNameLst>
                                          <p:attrName>style.visibility</p:attrName>
                                        </p:attrNameLst>
                                      </p:cBhvr>
                                      <p:to>
                                        <p:strVal val="visible"/>
                                      </p:to>
                                    </p:set>
                                    <p:animEffect transition="in" filter="fade">
                                      <p:cBhvr>
                                        <p:cTn id="12" dur="500"/>
                                        <p:tgtEl>
                                          <p:spTgt spid="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5">
                                            <p:txEl>
                                              <p:pRg st="1" end="1"/>
                                            </p:txEl>
                                          </p:spTgt>
                                        </p:tgtEl>
                                        <p:attrNameLst>
                                          <p:attrName>style.visibility</p:attrName>
                                        </p:attrNameLst>
                                      </p:cBhvr>
                                      <p:to>
                                        <p:strVal val="visible"/>
                                      </p:to>
                                    </p:set>
                                    <p:animEffect transition="in" filter="fade">
                                      <p:cBhvr>
                                        <p:cTn id="17" dur="500"/>
                                        <p:tgtEl>
                                          <p:spTgt spid="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16"/>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In </a:t>
            </a:r>
            <a:r>
              <a:rPr lang="de-DE" dirty="0" err="1"/>
              <a:t>terms</a:t>
            </a:r>
            <a:r>
              <a:rPr lang="de-DE" dirty="0"/>
              <a:t> </a:t>
            </a:r>
            <a:r>
              <a:rPr lang="de-DE" dirty="0" err="1"/>
              <a:t>of</a:t>
            </a:r>
            <a:r>
              <a:rPr lang="de-DE" dirty="0"/>
              <a:t> </a:t>
            </a:r>
            <a:r>
              <a:rPr lang="de-DE" dirty="0" err="1"/>
              <a:t>purchasing</a:t>
            </a:r>
            <a:r>
              <a:rPr lang="de-DE" dirty="0"/>
              <a:t>, </a:t>
            </a:r>
            <a:r>
              <a:rPr lang="de-DE" dirty="0" err="1"/>
              <a:t>your</a:t>
            </a:r>
            <a:r>
              <a:rPr lang="de-DE" dirty="0"/>
              <a:t> </a:t>
            </a:r>
            <a:r>
              <a:rPr lang="de-DE" dirty="0" err="1"/>
              <a:t>organization</a:t>
            </a:r>
            <a:r>
              <a:rPr lang="de-DE" dirty="0"/>
              <a:t> </a:t>
            </a:r>
            <a:r>
              <a:rPr lang="de-DE" dirty="0" err="1"/>
              <a:t>can</a:t>
            </a:r>
            <a:r>
              <a:rPr lang="de-DE" dirty="0"/>
              <a:t> </a:t>
            </a:r>
            <a:r>
              <a:rPr lang="de-DE" dirty="0" err="1"/>
              <a:t>opt</a:t>
            </a:r>
            <a:r>
              <a:rPr lang="de-DE" dirty="0"/>
              <a:t> </a:t>
            </a:r>
            <a:r>
              <a:rPr lang="de-DE" dirty="0" err="1"/>
              <a:t>for</a:t>
            </a:r>
            <a:r>
              <a:rPr lang="de-DE" dirty="0"/>
              <a:t> </a:t>
            </a:r>
            <a:r>
              <a:rPr lang="de-DE" dirty="0" err="1"/>
              <a:t>local</a:t>
            </a:r>
            <a:r>
              <a:rPr lang="de-DE" dirty="0"/>
              <a:t> </a:t>
            </a:r>
            <a:r>
              <a:rPr lang="de-DE" dirty="0" err="1"/>
              <a:t>suppliers</a:t>
            </a:r>
            <a:r>
              <a:rPr lang="de-DE" dirty="0"/>
              <a:t> </a:t>
            </a:r>
            <a:r>
              <a:rPr lang="de-DE" dirty="0" err="1"/>
              <a:t>to</a:t>
            </a:r>
            <a:r>
              <a:rPr lang="de-DE" dirty="0"/>
              <a:t> </a:t>
            </a:r>
            <a:r>
              <a:rPr lang="de-DE" dirty="0" err="1"/>
              <a:t>reduce</a:t>
            </a:r>
            <a:r>
              <a:rPr lang="de-DE" dirty="0"/>
              <a:t> </a:t>
            </a:r>
            <a:r>
              <a:rPr lang="de-DE" dirty="0" err="1"/>
              <a:t>transportation</a:t>
            </a:r>
            <a:r>
              <a:rPr lang="de-DE" dirty="0"/>
              <a:t> </a:t>
            </a:r>
            <a:r>
              <a:rPr lang="de-DE" dirty="0" err="1"/>
              <a:t>emissions</a:t>
            </a:r>
            <a:r>
              <a:rPr lang="de-DE" dirty="0"/>
              <a:t> (</a:t>
            </a:r>
            <a:r>
              <a:rPr lang="de-DE" dirty="0" err="1"/>
              <a:t>Fontes</a:t>
            </a:r>
            <a:r>
              <a:rPr lang="de-DE" dirty="0"/>
              <a:t>, 2016). </a:t>
            </a:r>
            <a:r>
              <a:rPr lang="de-DE" dirty="0" err="1"/>
              <a:t>It</a:t>
            </a:r>
            <a:r>
              <a:rPr lang="de-DE" dirty="0"/>
              <a:t> </a:t>
            </a:r>
            <a:r>
              <a:rPr lang="de-DE" dirty="0" err="1"/>
              <a:t>is</a:t>
            </a:r>
            <a:r>
              <a:rPr lang="de-DE" dirty="0"/>
              <a:t> </a:t>
            </a:r>
            <a:r>
              <a:rPr lang="de-DE" dirty="0" err="1"/>
              <a:t>better</a:t>
            </a:r>
            <a:r>
              <a:rPr lang="de-DE" dirty="0"/>
              <a:t> </a:t>
            </a:r>
            <a:r>
              <a:rPr lang="de-DE" dirty="0" err="1"/>
              <a:t>to</a:t>
            </a:r>
            <a:r>
              <a:rPr lang="de-DE" dirty="0"/>
              <a:t> </a:t>
            </a:r>
            <a:r>
              <a:rPr lang="de-DE" dirty="0" err="1"/>
              <a:t>choose</a:t>
            </a:r>
            <a:r>
              <a:rPr lang="de-DE" dirty="0"/>
              <a:t> </a:t>
            </a:r>
            <a:r>
              <a:rPr lang="de-DE" dirty="0" err="1"/>
              <a:t>suppliers</a:t>
            </a:r>
            <a:r>
              <a:rPr lang="de-DE" dirty="0"/>
              <a:t> </a:t>
            </a:r>
            <a:r>
              <a:rPr lang="de-DE" dirty="0" err="1"/>
              <a:t>with</a:t>
            </a:r>
            <a:r>
              <a:rPr lang="de-DE" dirty="0"/>
              <a:t> </a:t>
            </a:r>
            <a:r>
              <a:rPr lang="de-DE" dirty="0" err="1"/>
              <a:t>responsible</a:t>
            </a:r>
            <a:r>
              <a:rPr lang="de-DE" dirty="0"/>
              <a:t> environmental  </a:t>
            </a:r>
            <a:r>
              <a:rPr lang="de-DE" dirty="0" err="1"/>
              <a:t>policies</a:t>
            </a:r>
            <a:r>
              <a:rPr lang="de-DE" dirty="0"/>
              <a:t> </a:t>
            </a:r>
            <a:r>
              <a:rPr lang="de-DE" dirty="0" err="1"/>
              <a:t>and</a:t>
            </a:r>
            <a:r>
              <a:rPr lang="de-DE" dirty="0"/>
              <a:t> </a:t>
            </a:r>
            <a:r>
              <a:rPr lang="de-DE" dirty="0" err="1"/>
              <a:t>products</a:t>
            </a:r>
            <a:r>
              <a:rPr lang="de-DE" dirty="0"/>
              <a:t> </a:t>
            </a:r>
            <a:r>
              <a:rPr lang="de-DE" dirty="0" err="1"/>
              <a:t>with</a:t>
            </a:r>
            <a:r>
              <a:rPr lang="de-DE" dirty="0"/>
              <a:t> </a:t>
            </a:r>
            <a:r>
              <a:rPr lang="de-DE" dirty="0" err="1"/>
              <a:t>sustainable</a:t>
            </a:r>
            <a:r>
              <a:rPr lang="de-DE" dirty="0"/>
              <a:t> </a:t>
            </a:r>
            <a:r>
              <a:rPr lang="de-DE" dirty="0" err="1"/>
              <a:t>packaging</a:t>
            </a:r>
            <a:r>
              <a:rPr lang="de-DE" dirty="0"/>
              <a:t>.</a:t>
            </a:r>
            <a:endParaRPr dirty="0"/>
          </a:p>
          <a:p>
            <a:pPr marL="342900" lvl="0" indent="-342900" algn="just" rtl="0">
              <a:spcBef>
                <a:spcPts val="2200"/>
              </a:spcBef>
              <a:spcAft>
                <a:spcPts val="0"/>
              </a:spcAft>
              <a:buSzPts val="1440"/>
              <a:buChar char="►"/>
            </a:pPr>
            <a:r>
              <a:rPr lang="de-DE" dirty="0" err="1"/>
              <a:t>It</a:t>
            </a:r>
            <a:r>
              <a:rPr lang="de-DE" dirty="0"/>
              <a:t> </a:t>
            </a:r>
            <a:r>
              <a:rPr lang="de-DE" dirty="0" err="1"/>
              <a:t>is</a:t>
            </a:r>
            <a:r>
              <a:rPr lang="de-DE" dirty="0"/>
              <a:t> also </a:t>
            </a:r>
            <a:r>
              <a:rPr lang="de-DE" dirty="0" err="1"/>
              <a:t>highly</a:t>
            </a:r>
            <a:r>
              <a:rPr lang="de-DE" dirty="0"/>
              <a:t> </a:t>
            </a:r>
            <a:r>
              <a:rPr lang="de-DE" dirty="0" err="1"/>
              <a:t>beneficial</a:t>
            </a:r>
            <a:r>
              <a:rPr lang="de-DE" dirty="0"/>
              <a:t> </a:t>
            </a:r>
            <a:r>
              <a:rPr lang="de-DE" dirty="0" err="1"/>
              <a:t>to</a:t>
            </a:r>
            <a:r>
              <a:rPr lang="de-DE" dirty="0"/>
              <a:t> </a:t>
            </a:r>
            <a:r>
              <a:rPr lang="de-DE" dirty="0" err="1"/>
              <a:t>use</a:t>
            </a:r>
            <a:r>
              <a:rPr lang="de-DE" dirty="0"/>
              <a:t> </a:t>
            </a:r>
            <a:r>
              <a:rPr lang="de-DE" dirty="0" err="1"/>
              <a:t>measuring</a:t>
            </a:r>
            <a:r>
              <a:rPr lang="de-DE" dirty="0"/>
              <a:t> </a:t>
            </a:r>
            <a:r>
              <a:rPr lang="de-DE" dirty="0" err="1"/>
              <a:t>methods</a:t>
            </a:r>
            <a:r>
              <a:rPr lang="de-DE" dirty="0"/>
              <a:t> </a:t>
            </a:r>
            <a:r>
              <a:rPr lang="de-DE" dirty="0" err="1"/>
              <a:t>as</a:t>
            </a:r>
            <a:r>
              <a:rPr lang="de-DE" dirty="0"/>
              <a:t> </a:t>
            </a:r>
            <a:r>
              <a:rPr lang="de-DE" dirty="0" err="1"/>
              <a:t>well</a:t>
            </a:r>
            <a:r>
              <a:rPr lang="de-DE" dirty="0"/>
              <a:t>. </a:t>
            </a:r>
            <a:r>
              <a:rPr lang="de-DE" dirty="0" err="1"/>
              <a:t>By</a:t>
            </a:r>
            <a:r>
              <a:rPr lang="de-DE" dirty="0"/>
              <a:t> </a:t>
            </a:r>
            <a:r>
              <a:rPr lang="de-DE" dirty="0" err="1"/>
              <a:t>measuring</a:t>
            </a:r>
            <a:r>
              <a:rPr lang="de-DE" dirty="0"/>
              <a:t> </a:t>
            </a:r>
            <a:r>
              <a:rPr lang="de-DE" dirty="0" err="1"/>
              <a:t>the</a:t>
            </a:r>
            <a:r>
              <a:rPr lang="de-DE" dirty="0"/>
              <a:t> </a:t>
            </a:r>
            <a:r>
              <a:rPr lang="de-DE" dirty="0" err="1"/>
              <a:t>organization’s</a:t>
            </a:r>
            <a:r>
              <a:rPr lang="de-DE" dirty="0"/>
              <a:t> </a:t>
            </a:r>
            <a:r>
              <a:rPr lang="de-DE" dirty="0" err="1"/>
              <a:t>sustainability</a:t>
            </a:r>
            <a:r>
              <a:rPr lang="de-DE" dirty="0"/>
              <a:t>, </a:t>
            </a:r>
            <a:r>
              <a:rPr lang="de-DE" dirty="0" err="1"/>
              <a:t>through</a:t>
            </a:r>
            <a:r>
              <a:rPr lang="de-DE" dirty="0"/>
              <a:t> environmental </a:t>
            </a:r>
            <a:r>
              <a:rPr lang="de-DE" dirty="0" err="1"/>
              <a:t>auditing</a:t>
            </a:r>
            <a:r>
              <a:rPr lang="de-DE" dirty="0"/>
              <a:t> </a:t>
            </a:r>
            <a:r>
              <a:rPr lang="de-DE" dirty="0" err="1"/>
              <a:t>or</a:t>
            </a:r>
            <a:r>
              <a:rPr lang="de-DE" dirty="0"/>
              <a:t> </a:t>
            </a:r>
            <a:r>
              <a:rPr lang="de-DE" dirty="0" err="1"/>
              <a:t>impact</a:t>
            </a:r>
            <a:r>
              <a:rPr lang="de-DE" dirty="0"/>
              <a:t> </a:t>
            </a:r>
            <a:r>
              <a:rPr lang="de-DE" dirty="0" err="1"/>
              <a:t>assessments</a:t>
            </a:r>
            <a:r>
              <a:rPr lang="de-DE" dirty="0"/>
              <a:t>, </a:t>
            </a:r>
            <a:r>
              <a:rPr lang="de-DE" dirty="0" err="1"/>
              <a:t>tracking</a:t>
            </a:r>
            <a:r>
              <a:rPr lang="de-DE" dirty="0"/>
              <a:t> </a:t>
            </a:r>
            <a:r>
              <a:rPr lang="de-DE" dirty="0" err="1"/>
              <a:t>sustainability</a:t>
            </a:r>
            <a:r>
              <a:rPr lang="de-DE" dirty="0"/>
              <a:t> </a:t>
            </a:r>
            <a:r>
              <a:rPr lang="de-DE" dirty="0" err="1"/>
              <a:t>is</a:t>
            </a:r>
            <a:r>
              <a:rPr lang="de-DE" dirty="0"/>
              <a:t> </a:t>
            </a:r>
            <a:r>
              <a:rPr lang="de-DE" dirty="0" err="1"/>
              <a:t>more</a:t>
            </a:r>
            <a:r>
              <a:rPr lang="de-DE" dirty="0"/>
              <a:t> </a:t>
            </a:r>
            <a:r>
              <a:rPr lang="de-DE" dirty="0" err="1"/>
              <a:t>realistic</a:t>
            </a:r>
            <a:r>
              <a:rPr lang="de-DE" dirty="0"/>
              <a:t> (FAO, 1996). </a:t>
            </a:r>
            <a:r>
              <a:rPr lang="de-DE" dirty="0" err="1"/>
              <a:t>You</a:t>
            </a:r>
            <a:r>
              <a:rPr lang="de-DE" dirty="0"/>
              <a:t> </a:t>
            </a:r>
            <a:r>
              <a:rPr lang="de-DE" dirty="0" err="1"/>
              <a:t>can</a:t>
            </a:r>
            <a:r>
              <a:rPr lang="de-DE" dirty="0"/>
              <a:t> </a:t>
            </a:r>
            <a:r>
              <a:rPr lang="de-DE" dirty="0" err="1"/>
              <a:t>track</a:t>
            </a:r>
            <a:r>
              <a:rPr lang="de-DE" dirty="0"/>
              <a:t> </a:t>
            </a:r>
            <a:r>
              <a:rPr lang="de-DE" dirty="0" err="1"/>
              <a:t>metrics</a:t>
            </a:r>
            <a:r>
              <a:rPr lang="de-DE" dirty="0"/>
              <a:t> </a:t>
            </a:r>
            <a:r>
              <a:rPr lang="de-DE" dirty="0" err="1"/>
              <a:t>as</a:t>
            </a:r>
            <a:r>
              <a:rPr lang="de-DE" dirty="0"/>
              <a:t> KPIs (Key Performance </a:t>
            </a:r>
            <a:r>
              <a:rPr lang="de-DE" dirty="0" err="1"/>
              <a:t>Indicators</a:t>
            </a:r>
            <a:r>
              <a:rPr lang="de-DE" dirty="0"/>
              <a:t>) </a:t>
            </a:r>
            <a:r>
              <a:rPr lang="de-DE" dirty="0" err="1"/>
              <a:t>and</a:t>
            </a:r>
            <a:r>
              <a:rPr lang="de-DE" dirty="0"/>
              <a:t> </a:t>
            </a:r>
            <a:r>
              <a:rPr lang="de-DE" dirty="0" err="1"/>
              <a:t>set</a:t>
            </a:r>
            <a:r>
              <a:rPr lang="de-DE" dirty="0"/>
              <a:t> </a:t>
            </a:r>
            <a:r>
              <a:rPr lang="de-DE" dirty="0" err="1"/>
              <a:t>goals</a:t>
            </a:r>
            <a:r>
              <a:rPr lang="de-DE" dirty="0"/>
              <a:t> </a:t>
            </a:r>
            <a:r>
              <a:rPr lang="de-DE" dirty="0" err="1"/>
              <a:t>to</a:t>
            </a:r>
            <a:r>
              <a:rPr lang="de-DE" dirty="0"/>
              <a:t> </a:t>
            </a:r>
            <a:r>
              <a:rPr lang="de-DE" dirty="0" err="1"/>
              <a:t>further</a:t>
            </a:r>
            <a:r>
              <a:rPr lang="de-DE" dirty="0"/>
              <a:t> </a:t>
            </a:r>
            <a:r>
              <a:rPr lang="de-DE" dirty="0" err="1"/>
              <a:t>motivate</a:t>
            </a:r>
            <a:r>
              <a:rPr lang="de-DE" dirty="0"/>
              <a:t> </a:t>
            </a:r>
            <a:r>
              <a:rPr lang="de-DE" dirty="0" err="1"/>
              <a:t>behavior</a:t>
            </a:r>
            <a:r>
              <a:rPr lang="de-DE" dirty="0"/>
              <a:t>. </a:t>
            </a:r>
            <a:endParaRPr dirty="0"/>
          </a:p>
        </p:txBody>
      </p:sp>
      <p:pic>
        <p:nvPicPr>
          <p:cNvPr id="331" name="Google Shape;331;p1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32" name="Google Shape;332;p1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33" name="Google Shape;333;p16"/>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34" name="Google Shape;334;p16"/>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335" name="Google Shape;335;p16"/>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animEffect transition="in" filter="fade">
                                      <p:cBhvr>
                                        <p:cTn id="7" dur="500"/>
                                        <p:tgtEl>
                                          <p:spTgt spid="3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9">
                                            <p:txEl>
                                              <p:pRg st="1" end="1"/>
                                            </p:txEl>
                                          </p:spTgt>
                                        </p:tgtEl>
                                        <p:attrNameLst>
                                          <p:attrName>style.visibility</p:attrName>
                                        </p:attrNameLst>
                                      </p:cBhvr>
                                      <p:to>
                                        <p:strVal val="visible"/>
                                      </p:to>
                                    </p:set>
                                    <p:animEffect transition="in" filter="fade">
                                      <p:cBhvr>
                                        <p:cTn id="12" dur="500"/>
                                        <p:tgtEl>
                                          <p:spTgt spid="3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17"/>
          <p:cNvSpPr txBox="1">
            <a:spLocks noGrp="1"/>
          </p:cNvSpPr>
          <p:nvPr>
            <p:ph type="title"/>
          </p:nvPr>
        </p:nvSpPr>
        <p:spPr>
          <a:xfrm>
            <a:off x="432006" y="64625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Assessment – True </a:t>
            </a:r>
            <a:r>
              <a:rPr lang="de-DE" dirty="0" err="1"/>
              <a:t>or</a:t>
            </a:r>
            <a:r>
              <a:rPr lang="de-DE" dirty="0"/>
              <a:t> </a:t>
            </a:r>
            <a:r>
              <a:rPr lang="de-DE" dirty="0" err="1"/>
              <a:t>False</a:t>
            </a:r>
            <a:r>
              <a:rPr lang="de-DE" dirty="0"/>
              <a:t>  </a:t>
            </a:r>
            <a:endParaRPr dirty="0"/>
          </a:p>
        </p:txBody>
      </p:sp>
      <p:sp>
        <p:nvSpPr>
          <p:cNvPr id="342" name="Google Shape;342;p17"/>
          <p:cNvSpPr txBox="1">
            <a:spLocks noGrp="1"/>
          </p:cNvSpPr>
          <p:nvPr>
            <p:ph type="body" idx="1"/>
          </p:nvPr>
        </p:nvSpPr>
        <p:spPr>
          <a:xfrm>
            <a:off x="432006" y="1462536"/>
            <a:ext cx="9915643" cy="4602362"/>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SzPts val="1440"/>
              <a:buFont typeface="Trebuchet MS"/>
              <a:buAutoNum type="arabicPeriod"/>
            </a:pPr>
            <a:r>
              <a:rPr lang="de-DE" dirty="0"/>
              <a:t>Providing </a:t>
            </a:r>
            <a:r>
              <a:rPr lang="de-DE" dirty="0" err="1"/>
              <a:t>secure</a:t>
            </a:r>
            <a:r>
              <a:rPr lang="de-DE" dirty="0"/>
              <a:t> bike </a:t>
            </a:r>
            <a:r>
              <a:rPr lang="de-DE" dirty="0" err="1"/>
              <a:t>parking</a:t>
            </a:r>
            <a:r>
              <a:rPr lang="de-DE" dirty="0"/>
              <a:t> </a:t>
            </a:r>
            <a:r>
              <a:rPr lang="de-DE" dirty="0" err="1"/>
              <a:t>spaces</a:t>
            </a:r>
            <a:r>
              <a:rPr lang="de-DE" dirty="0"/>
              <a:t> will </a:t>
            </a:r>
            <a:r>
              <a:rPr lang="de-DE" dirty="0" err="1"/>
              <a:t>increase</a:t>
            </a:r>
            <a:r>
              <a:rPr lang="de-DE" dirty="0"/>
              <a:t> </a:t>
            </a:r>
            <a:r>
              <a:rPr lang="de-DE" dirty="0" err="1"/>
              <a:t>the</a:t>
            </a:r>
            <a:r>
              <a:rPr lang="de-DE" dirty="0"/>
              <a:t> </a:t>
            </a:r>
            <a:r>
              <a:rPr lang="de-DE" dirty="0" err="1"/>
              <a:t>use</a:t>
            </a:r>
            <a:r>
              <a:rPr lang="de-DE" dirty="0"/>
              <a:t> </a:t>
            </a:r>
            <a:r>
              <a:rPr lang="de-DE" dirty="0" err="1"/>
              <a:t>of</a:t>
            </a:r>
            <a:r>
              <a:rPr lang="de-DE" dirty="0"/>
              <a:t> </a:t>
            </a:r>
            <a:r>
              <a:rPr lang="de-DE" dirty="0" err="1"/>
              <a:t>bicycles</a:t>
            </a:r>
            <a:r>
              <a:rPr lang="de-DE" dirty="0"/>
              <a:t> </a:t>
            </a:r>
            <a:br>
              <a:rPr lang="de-DE" dirty="0"/>
            </a:br>
            <a:r>
              <a:rPr lang="de-DE" dirty="0"/>
              <a:t>															</a:t>
            </a:r>
            <a:r>
              <a:rPr lang="de-DE" b="1" dirty="0">
                <a:solidFill>
                  <a:srgbClr val="066684"/>
                </a:solidFill>
              </a:rPr>
              <a:t>True/ </a:t>
            </a:r>
            <a:r>
              <a:rPr lang="de-DE" b="1" dirty="0" err="1">
                <a:solidFill>
                  <a:srgbClr val="066684"/>
                </a:solidFill>
              </a:rPr>
              <a:t>False</a:t>
            </a:r>
            <a:r>
              <a:rPr lang="de-DE" b="1" dirty="0">
                <a:solidFill>
                  <a:srgbClr val="066684"/>
                </a:solidFill>
              </a:rPr>
              <a:t> </a:t>
            </a:r>
            <a:endParaRPr dirty="0"/>
          </a:p>
          <a:p>
            <a:pPr marL="342900" lvl="0" indent="-342900" algn="l" rtl="0">
              <a:spcBef>
                <a:spcPts val="2200"/>
              </a:spcBef>
              <a:spcAft>
                <a:spcPts val="0"/>
              </a:spcAft>
              <a:buSzPts val="1440"/>
              <a:buFont typeface="Trebuchet MS"/>
              <a:buAutoNum type="arabicPeriod"/>
            </a:pPr>
            <a:r>
              <a:rPr lang="de-DE" dirty="0"/>
              <a:t>A </a:t>
            </a:r>
            <a:r>
              <a:rPr lang="de-DE" dirty="0" err="1"/>
              <a:t>company-wide</a:t>
            </a:r>
            <a:r>
              <a:rPr lang="de-DE" dirty="0"/>
              <a:t> </a:t>
            </a:r>
            <a:r>
              <a:rPr lang="de-DE" dirty="0" err="1"/>
              <a:t>effort</a:t>
            </a:r>
            <a:r>
              <a:rPr lang="de-DE" dirty="0"/>
              <a:t> </a:t>
            </a:r>
            <a:r>
              <a:rPr lang="de-DE" dirty="0" err="1"/>
              <a:t>to</a:t>
            </a:r>
            <a:r>
              <a:rPr lang="de-DE" dirty="0"/>
              <a:t> </a:t>
            </a:r>
            <a:r>
              <a:rPr lang="de-DE" dirty="0" err="1"/>
              <a:t>reduce</a:t>
            </a:r>
            <a:r>
              <a:rPr lang="de-DE" dirty="0"/>
              <a:t> </a:t>
            </a:r>
            <a:r>
              <a:rPr lang="de-DE" dirty="0" err="1"/>
              <a:t>energy</a:t>
            </a:r>
            <a:r>
              <a:rPr lang="de-DE" dirty="0"/>
              <a:t> </a:t>
            </a:r>
            <a:r>
              <a:rPr lang="de-DE" dirty="0" err="1"/>
              <a:t>consumption</a:t>
            </a:r>
            <a:r>
              <a:rPr lang="de-DE" dirty="0"/>
              <a:t> </a:t>
            </a:r>
            <a:r>
              <a:rPr lang="de-DE" dirty="0" err="1"/>
              <a:t>is</a:t>
            </a:r>
            <a:r>
              <a:rPr lang="de-DE" dirty="0"/>
              <a:t> not </a:t>
            </a:r>
            <a:r>
              <a:rPr lang="de-DE" dirty="0" err="1"/>
              <a:t>necessary</a:t>
            </a:r>
            <a:r>
              <a:rPr lang="de-DE" dirty="0"/>
              <a:t> </a:t>
            </a:r>
            <a:r>
              <a:rPr lang="de-DE" dirty="0" err="1"/>
              <a:t>if</a:t>
            </a:r>
            <a:r>
              <a:rPr lang="de-DE" dirty="0"/>
              <a:t> </a:t>
            </a:r>
            <a:r>
              <a:rPr lang="de-DE" dirty="0" err="1"/>
              <a:t>its</a:t>
            </a:r>
            <a:r>
              <a:rPr lang="de-DE" dirty="0"/>
              <a:t> </a:t>
            </a:r>
            <a:r>
              <a:rPr lang="de-DE" dirty="0" err="1"/>
              <a:t>employees</a:t>
            </a:r>
            <a:r>
              <a:rPr lang="de-DE" dirty="0"/>
              <a:t> </a:t>
            </a:r>
            <a:r>
              <a:rPr lang="de-DE" dirty="0" err="1"/>
              <a:t>are</a:t>
            </a:r>
            <a:r>
              <a:rPr lang="de-DE" dirty="0"/>
              <a:t> </a:t>
            </a:r>
            <a:r>
              <a:rPr lang="de-DE" dirty="0" err="1"/>
              <a:t>already</a:t>
            </a:r>
            <a:r>
              <a:rPr lang="de-DE" dirty="0"/>
              <a:t> </a:t>
            </a:r>
            <a:r>
              <a:rPr lang="de-DE" dirty="0" err="1"/>
              <a:t>mindful</a:t>
            </a:r>
            <a:r>
              <a:rPr lang="de-DE" dirty="0"/>
              <a:t> </a:t>
            </a:r>
            <a:r>
              <a:rPr lang="de-DE" dirty="0" err="1"/>
              <a:t>about</a:t>
            </a:r>
            <a:r>
              <a:rPr lang="de-DE" dirty="0"/>
              <a:t> </a:t>
            </a:r>
            <a:r>
              <a:rPr lang="de-DE" dirty="0" err="1"/>
              <a:t>turning</a:t>
            </a:r>
            <a:r>
              <a:rPr lang="de-DE" dirty="0"/>
              <a:t> off all </a:t>
            </a:r>
            <a:r>
              <a:rPr lang="de-DE" dirty="0" err="1"/>
              <a:t>electronics</a:t>
            </a:r>
            <a:r>
              <a:rPr lang="de-DE" dirty="0"/>
              <a:t>, </a:t>
            </a:r>
            <a:r>
              <a:rPr lang="de-DE" dirty="0" err="1"/>
              <a:t>lights</a:t>
            </a:r>
            <a:r>
              <a:rPr lang="de-DE" dirty="0"/>
              <a:t>, </a:t>
            </a:r>
            <a:r>
              <a:rPr lang="de-DE" dirty="0" err="1"/>
              <a:t>air-conditioning</a:t>
            </a:r>
            <a:r>
              <a:rPr lang="de-DE" dirty="0"/>
              <a:t> </a:t>
            </a:r>
            <a:r>
              <a:rPr lang="de-DE" dirty="0" err="1"/>
              <a:t>and</a:t>
            </a:r>
            <a:r>
              <a:rPr lang="de-DE" dirty="0"/>
              <a:t> </a:t>
            </a:r>
            <a:r>
              <a:rPr lang="de-DE" dirty="0" err="1"/>
              <a:t>heating</a:t>
            </a:r>
            <a:r>
              <a:rPr lang="de-DE" dirty="0"/>
              <a:t> </a:t>
            </a:r>
            <a:br>
              <a:rPr lang="de-DE" dirty="0"/>
            </a:br>
            <a:r>
              <a:rPr lang="de-DE" dirty="0"/>
              <a:t>															</a:t>
            </a:r>
            <a:r>
              <a:rPr lang="de-DE" b="1" dirty="0">
                <a:solidFill>
                  <a:srgbClr val="066684"/>
                </a:solidFill>
              </a:rPr>
              <a:t>True/ </a:t>
            </a:r>
            <a:r>
              <a:rPr lang="de-DE" b="1" dirty="0" err="1">
                <a:solidFill>
                  <a:srgbClr val="066684"/>
                </a:solidFill>
              </a:rPr>
              <a:t>False</a:t>
            </a:r>
            <a:r>
              <a:rPr lang="de-DE" b="1" dirty="0">
                <a:solidFill>
                  <a:srgbClr val="066684"/>
                </a:solidFill>
              </a:rPr>
              <a:t> </a:t>
            </a:r>
            <a:endParaRPr b="1" dirty="0">
              <a:solidFill>
                <a:srgbClr val="066684"/>
              </a:solidFill>
            </a:endParaRPr>
          </a:p>
          <a:p>
            <a:pPr marL="342900" lvl="0" indent="-342900" algn="l" rtl="0">
              <a:spcBef>
                <a:spcPts val="2200"/>
              </a:spcBef>
              <a:spcAft>
                <a:spcPts val="0"/>
              </a:spcAft>
              <a:buSzPts val="1440"/>
              <a:buFont typeface="Trebuchet MS"/>
              <a:buAutoNum type="arabicPeriod"/>
            </a:pPr>
            <a:r>
              <a:rPr lang="de-DE" dirty="0"/>
              <a:t>The </a:t>
            </a:r>
            <a:r>
              <a:rPr lang="de-DE" dirty="0" err="1"/>
              <a:t>use</a:t>
            </a:r>
            <a:r>
              <a:rPr lang="de-DE" dirty="0"/>
              <a:t> </a:t>
            </a:r>
            <a:r>
              <a:rPr lang="de-DE" dirty="0" err="1"/>
              <a:t>of</a:t>
            </a:r>
            <a:r>
              <a:rPr lang="de-DE" dirty="0"/>
              <a:t> </a:t>
            </a:r>
            <a:r>
              <a:rPr lang="de-DE" dirty="0" err="1"/>
              <a:t>educational</a:t>
            </a:r>
            <a:r>
              <a:rPr lang="de-DE" dirty="0"/>
              <a:t> material </a:t>
            </a:r>
            <a:r>
              <a:rPr lang="de-DE" dirty="0" err="1"/>
              <a:t>digitally</a:t>
            </a:r>
            <a:r>
              <a:rPr lang="de-DE" dirty="0"/>
              <a:t> </a:t>
            </a:r>
            <a:r>
              <a:rPr lang="de-DE" dirty="0" err="1"/>
              <a:t>is</a:t>
            </a:r>
            <a:r>
              <a:rPr lang="de-DE" dirty="0"/>
              <a:t> </a:t>
            </a:r>
            <a:r>
              <a:rPr lang="de-DE" dirty="0" err="1"/>
              <a:t>definitely</a:t>
            </a:r>
            <a:r>
              <a:rPr lang="de-DE" dirty="0"/>
              <a:t> </a:t>
            </a:r>
            <a:r>
              <a:rPr lang="de-DE" dirty="0" err="1"/>
              <a:t>more</a:t>
            </a:r>
            <a:r>
              <a:rPr lang="de-DE" dirty="0"/>
              <a:t> </a:t>
            </a:r>
            <a:r>
              <a:rPr lang="de-DE" dirty="0" err="1"/>
              <a:t>sustainable</a:t>
            </a:r>
            <a:r>
              <a:rPr lang="de-DE" dirty="0"/>
              <a:t> </a:t>
            </a:r>
            <a:r>
              <a:rPr lang="de-DE" dirty="0" err="1"/>
              <a:t>than</a:t>
            </a:r>
            <a:r>
              <a:rPr lang="de-DE" dirty="0"/>
              <a:t> </a:t>
            </a:r>
            <a:br>
              <a:rPr lang="de-DE" dirty="0"/>
            </a:br>
            <a:r>
              <a:rPr lang="de-DE" dirty="0" err="1"/>
              <a:t>paper-based</a:t>
            </a:r>
            <a:r>
              <a:rPr lang="de-DE" dirty="0"/>
              <a:t> material </a:t>
            </a:r>
            <a:r>
              <a:rPr lang="de-DE" dirty="0" err="1"/>
              <a:t>and</a:t>
            </a:r>
            <a:r>
              <a:rPr lang="de-DE" dirty="0"/>
              <a:t> </a:t>
            </a:r>
            <a:r>
              <a:rPr lang="de-DE" dirty="0" err="1"/>
              <a:t>resources</a:t>
            </a:r>
            <a:r>
              <a:rPr lang="de-DE" dirty="0"/>
              <a:t> </a:t>
            </a:r>
            <a:br>
              <a:rPr lang="de-DE" dirty="0"/>
            </a:br>
            <a:r>
              <a:rPr lang="de-DE" dirty="0"/>
              <a:t>															</a:t>
            </a:r>
            <a:r>
              <a:rPr lang="de-DE" b="1" dirty="0">
                <a:solidFill>
                  <a:srgbClr val="066684"/>
                </a:solidFill>
              </a:rPr>
              <a:t>True/</a:t>
            </a:r>
            <a:r>
              <a:rPr lang="de-DE" b="1" dirty="0" err="1">
                <a:solidFill>
                  <a:srgbClr val="066684"/>
                </a:solidFill>
              </a:rPr>
              <a:t>False</a:t>
            </a:r>
            <a:endParaRPr dirty="0"/>
          </a:p>
          <a:p>
            <a:pPr marL="342900" lvl="0" indent="-342900" algn="l" rtl="0">
              <a:spcBef>
                <a:spcPts val="2200"/>
              </a:spcBef>
              <a:spcAft>
                <a:spcPts val="0"/>
              </a:spcAft>
              <a:buSzPts val="1440"/>
              <a:buFont typeface="Trebuchet MS"/>
              <a:buAutoNum type="arabicPeriod"/>
            </a:pPr>
            <a:r>
              <a:rPr lang="de-DE" dirty="0" err="1"/>
              <a:t>Buying</a:t>
            </a:r>
            <a:r>
              <a:rPr lang="de-DE" dirty="0"/>
              <a:t> </a:t>
            </a:r>
            <a:r>
              <a:rPr lang="de-DE" dirty="0" err="1"/>
              <a:t>items</a:t>
            </a:r>
            <a:r>
              <a:rPr lang="de-DE" dirty="0"/>
              <a:t> in </a:t>
            </a:r>
            <a:r>
              <a:rPr lang="de-DE" dirty="0" err="1"/>
              <a:t>bulk</a:t>
            </a:r>
            <a:r>
              <a:rPr lang="de-DE" dirty="0"/>
              <a:t> </a:t>
            </a:r>
            <a:r>
              <a:rPr lang="de-DE" dirty="0" err="1"/>
              <a:t>for</a:t>
            </a:r>
            <a:r>
              <a:rPr lang="de-DE" dirty="0"/>
              <a:t> </a:t>
            </a:r>
            <a:r>
              <a:rPr lang="de-DE" dirty="0" err="1"/>
              <a:t>the</a:t>
            </a:r>
            <a:r>
              <a:rPr lang="de-DE" dirty="0"/>
              <a:t> </a:t>
            </a:r>
            <a:r>
              <a:rPr lang="de-DE" dirty="0" err="1"/>
              <a:t>workplace</a:t>
            </a:r>
            <a:r>
              <a:rPr lang="de-DE" dirty="0"/>
              <a:t> </a:t>
            </a:r>
            <a:r>
              <a:rPr lang="de-DE" dirty="0" err="1"/>
              <a:t>can</a:t>
            </a:r>
            <a:r>
              <a:rPr lang="de-DE" dirty="0"/>
              <a:t> </a:t>
            </a:r>
            <a:r>
              <a:rPr lang="de-DE" dirty="0" err="1"/>
              <a:t>reduce</a:t>
            </a:r>
            <a:r>
              <a:rPr lang="de-DE" dirty="0"/>
              <a:t> </a:t>
            </a:r>
            <a:r>
              <a:rPr lang="de-DE" dirty="0" err="1"/>
              <a:t>waste</a:t>
            </a:r>
            <a:r>
              <a:rPr lang="de-DE" dirty="0"/>
              <a:t> </a:t>
            </a:r>
            <a:r>
              <a:rPr lang="de-DE" dirty="0" err="1"/>
              <a:t>and</a:t>
            </a:r>
            <a:r>
              <a:rPr lang="de-DE" dirty="0"/>
              <a:t> </a:t>
            </a:r>
            <a:r>
              <a:rPr lang="de-DE" dirty="0" err="1"/>
              <a:t>contribute</a:t>
            </a:r>
            <a:r>
              <a:rPr lang="de-DE" dirty="0"/>
              <a:t> </a:t>
            </a:r>
            <a:r>
              <a:rPr lang="de-DE" dirty="0" err="1"/>
              <a:t>to</a:t>
            </a:r>
            <a:r>
              <a:rPr lang="de-DE" dirty="0"/>
              <a:t> </a:t>
            </a:r>
            <a:r>
              <a:rPr lang="de-DE" dirty="0" err="1"/>
              <a:t>sustainability</a:t>
            </a:r>
            <a:r>
              <a:rPr lang="de-DE" dirty="0"/>
              <a:t> </a:t>
            </a:r>
            <a:br>
              <a:rPr lang="de-DE" dirty="0"/>
            </a:br>
            <a:r>
              <a:rPr lang="de-DE" dirty="0"/>
              <a:t>															</a:t>
            </a:r>
            <a:r>
              <a:rPr lang="de-DE" b="1" dirty="0">
                <a:solidFill>
                  <a:srgbClr val="066684"/>
                </a:solidFill>
              </a:rPr>
              <a:t>True/ </a:t>
            </a:r>
            <a:r>
              <a:rPr lang="de-DE" b="1" dirty="0" err="1">
                <a:solidFill>
                  <a:srgbClr val="066684"/>
                </a:solidFill>
              </a:rPr>
              <a:t>False</a:t>
            </a:r>
            <a:endParaRPr dirty="0"/>
          </a:p>
          <a:p>
            <a:pPr marL="342900" lvl="0" indent="-342900" algn="l" rtl="0">
              <a:spcBef>
                <a:spcPts val="2200"/>
              </a:spcBef>
              <a:spcAft>
                <a:spcPts val="0"/>
              </a:spcAft>
              <a:buSzPts val="1440"/>
              <a:buFont typeface="Trebuchet MS"/>
              <a:buAutoNum type="arabicPeriod"/>
            </a:pPr>
            <a:r>
              <a:rPr lang="de-DE" dirty="0"/>
              <a:t>Setting </a:t>
            </a:r>
            <a:r>
              <a:rPr lang="de-DE" dirty="0" err="1"/>
              <a:t>the</a:t>
            </a:r>
            <a:r>
              <a:rPr lang="de-DE" dirty="0"/>
              <a:t> </a:t>
            </a:r>
            <a:r>
              <a:rPr lang="de-DE" dirty="0" err="1"/>
              <a:t>office</a:t>
            </a:r>
            <a:r>
              <a:rPr lang="de-DE" dirty="0"/>
              <a:t> </a:t>
            </a:r>
            <a:r>
              <a:rPr lang="de-DE" dirty="0" err="1"/>
              <a:t>or</a:t>
            </a:r>
            <a:r>
              <a:rPr lang="de-DE" dirty="0"/>
              <a:t> </a:t>
            </a:r>
            <a:r>
              <a:rPr lang="de-DE" dirty="0" err="1"/>
              <a:t>classroom</a:t>
            </a:r>
            <a:r>
              <a:rPr lang="de-DE" dirty="0"/>
              <a:t> </a:t>
            </a:r>
            <a:r>
              <a:rPr lang="de-DE" dirty="0" err="1"/>
              <a:t>thermostat</a:t>
            </a:r>
            <a:r>
              <a:rPr lang="de-DE" dirty="0"/>
              <a:t> a </a:t>
            </a:r>
            <a:r>
              <a:rPr lang="de-DE" dirty="0" err="1"/>
              <a:t>few</a:t>
            </a:r>
            <a:r>
              <a:rPr lang="de-DE" dirty="0"/>
              <a:t> </a:t>
            </a:r>
            <a:r>
              <a:rPr lang="de-DE" dirty="0" err="1"/>
              <a:t>degrees</a:t>
            </a:r>
            <a:r>
              <a:rPr lang="de-DE" dirty="0"/>
              <a:t> </a:t>
            </a:r>
            <a:r>
              <a:rPr lang="de-DE" dirty="0" err="1"/>
              <a:t>lower</a:t>
            </a:r>
            <a:r>
              <a:rPr lang="de-DE" dirty="0"/>
              <a:t> </a:t>
            </a:r>
            <a:r>
              <a:rPr lang="de-DE" dirty="0" err="1"/>
              <a:t>during</a:t>
            </a:r>
            <a:r>
              <a:rPr lang="de-DE" dirty="0"/>
              <a:t> </a:t>
            </a:r>
            <a:r>
              <a:rPr lang="de-DE" dirty="0" err="1"/>
              <a:t>winter</a:t>
            </a:r>
            <a:r>
              <a:rPr lang="de-DE" dirty="0"/>
              <a:t> </a:t>
            </a:r>
            <a:br>
              <a:rPr lang="de-DE" dirty="0"/>
            </a:br>
            <a:r>
              <a:rPr lang="de-DE" dirty="0" err="1"/>
              <a:t>or</a:t>
            </a:r>
            <a:r>
              <a:rPr lang="de-DE" dirty="0"/>
              <a:t> </a:t>
            </a:r>
            <a:r>
              <a:rPr lang="de-DE" dirty="0" err="1"/>
              <a:t>higher</a:t>
            </a:r>
            <a:r>
              <a:rPr lang="de-DE" dirty="0"/>
              <a:t> </a:t>
            </a:r>
            <a:r>
              <a:rPr lang="de-DE" dirty="0" err="1"/>
              <a:t>during</a:t>
            </a:r>
            <a:r>
              <a:rPr lang="de-DE" dirty="0"/>
              <a:t> </a:t>
            </a:r>
            <a:r>
              <a:rPr lang="de-DE" dirty="0" err="1"/>
              <a:t>summer</a:t>
            </a:r>
            <a:r>
              <a:rPr lang="de-DE" dirty="0"/>
              <a:t> </a:t>
            </a:r>
            <a:r>
              <a:rPr lang="de-DE" dirty="0" err="1"/>
              <a:t>can</a:t>
            </a:r>
            <a:r>
              <a:rPr lang="de-DE" dirty="0"/>
              <a:t> </a:t>
            </a:r>
            <a:r>
              <a:rPr lang="de-DE" dirty="0" err="1"/>
              <a:t>significantly</a:t>
            </a:r>
            <a:r>
              <a:rPr lang="de-DE" dirty="0"/>
              <a:t> </a:t>
            </a:r>
            <a:r>
              <a:rPr lang="de-DE" dirty="0" err="1"/>
              <a:t>reduce</a:t>
            </a:r>
            <a:r>
              <a:rPr lang="de-DE" dirty="0"/>
              <a:t> </a:t>
            </a:r>
            <a:r>
              <a:rPr lang="de-DE" dirty="0" err="1"/>
              <a:t>energy</a:t>
            </a:r>
            <a:r>
              <a:rPr lang="de-DE" dirty="0"/>
              <a:t> </a:t>
            </a:r>
            <a:r>
              <a:rPr lang="de-DE" dirty="0" err="1"/>
              <a:t>consumption</a:t>
            </a:r>
            <a:r>
              <a:rPr lang="de-DE" b="1" dirty="0"/>
              <a:t/>
            </a:r>
            <a:br>
              <a:rPr lang="de-DE" b="1" dirty="0"/>
            </a:br>
            <a:r>
              <a:rPr lang="de-DE" b="1" dirty="0"/>
              <a:t>															</a:t>
            </a:r>
            <a:r>
              <a:rPr lang="de-DE" b="1" dirty="0">
                <a:solidFill>
                  <a:srgbClr val="066684"/>
                </a:solidFill>
              </a:rPr>
              <a:t>True/ </a:t>
            </a:r>
            <a:r>
              <a:rPr lang="de-DE" b="1" dirty="0" err="1">
                <a:solidFill>
                  <a:srgbClr val="066684"/>
                </a:solidFill>
              </a:rPr>
              <a:t>False</a:t>
            </a:r>
            <a:r>
              <a:rPr lang="de-DE" b="1" dirty="0">
                <a:solidFill>
                  <a:srgbClr val="066684"/>
                </a:solidFill>
              </a:rPr>
              <a:t> </a:t>
            </a:r>
            <a:endParaRPr b="1" dirty="0">
              <a:solidFill>
                <a:srgbClr val="066684"/>
              </a:solidFill>
            </a:endParaRPr>
          </a:p>
        </p:txBody>
      </p:sp>
      <p:pic>
        <p:nvPicPr>
          <p:cNvPr id="344" name="Google Shape;344;p17"/>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45" name="Google Shape;345;p17"/>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46" name="Google Shape;346;p17"/>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0"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1"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8"/>
          <p:cNvSpPr txBox="1">
            <a:spLocks noGrp="1"/>
          </p:cNvSpPr>
          <p:nvPr>
            <p:ph type="title"/>
          </p:nvPr>
        </p:nvSpPr>
        <p:spPr>
          <a:xfrm>
            <a:off x="432007" y="438928"/>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Assessment – Match the elements  </a:t>
            </a:r>
            <a:endParaRPr/>
          </a:p>
        </p:txBody>
      </p:sp>
      <p:sp>
        <p:nvSpPr>
          <p:cNvPr id="353" name="Google Shape;353;p18"/>
          <p:cNvSpPr txBox="1">
            <a:spLocks noGrp="1"/>
          </p:cNvSpPr>
          <p:nvPr>
            <p:ph type="body" idx="1"/>
          </p:nvPr>
        </p:nvSpPr>
        <p:spPr>
          <a:xfrm>
            <a:off x="1080344" y="2136897"/>
            <a:ext cx="1660998" cy="65779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SzPts val="1440"/>
              <a:buNone/>
            </a:pPr>
            <a:r>
              <a:rPr lang="de-DE">
                <a:solidFill>
                  <a:schemeClr val="accent4"/>
                </a:solidFill>
              </a:rPr>
              <a:t>Cost-benefit analysis</a:t>
            </a:r>
            <a:endParaRPr b="1">
              <a:solidFill>
                <a:schemeClr val="accent4"/>
              </a:solidFill>
            </a:endParaRPr>
          </a:p>
        </p:txBody>
      </p:sp>
      <p:pic>
        <p:nvPicPr>
          <p:cNvPr id="354" name="Google Shape;354;p18"/>
          <p:cNvPicPr preferRelativeResize="0"/>
          <p:nvPr/>
        </p:nvPicPr>
        <p:blipFill rotWithShape="1">
          <a:blip r:embed="rId3">
            <a:alphaModFix/>
          </a:blip>
          <a:srcRect/>
          <a:stretch/>
        </p:blipFill>
        <p:spPr>
          <a:xfrm>
            <a:off x="7240555" y="100610"/>
            <a:ext cx="2033448" cy="426944"/>
          </a:xfrm>
          <a:prstGeom prst="rect">
            <a:avLst/>
          </a:prstGeom>
          <a:noFill/>
          <a:ln>
            <a:noFill/>
          </a:ln>
        </p:spPr>
      </p:pic>
      <p:pic>
        <p:nvPicPr>
          <p:cNvPr id="355" name="Google Shape;355;p18"/>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356" name="Google Shape;356;p18"/>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357" name="Google Shape;357;p18"/>
          <p:cNvPicPr preferRelativeResize="0"/>
          <p:nvPr/>
        </p:nvPicPr>
        <p:blipFill rotWithShape="1">
          <a:blip r:embed="rId6">
            <a:alphaModFix/>
          </a:blip>
          <a:srcRect/>
          <a:stretch/>
        </p:blipFill>
        <p:spPr>
          <a:xfrm>
            <a:off x="655000" y="6218341"/>
            <a:ext cx="416638" cy="589174"/>
          </a:xfrm>
          <a:prstGeom prst="rect">
            <a:avLst/>
          </a:prstGeom>
          <a:noFill/>
          <a:ln>
            <a:noFill/>
          </a:ln>
        </p:spPr>
      </p:pic>
      <p:sp>
        <p:nvSpPr>
          <p:cNvPr id="358" name="Google Shape;358;p18"/>
          <p:cNvSpPr txBox="1"/>
          <p:nvPr/>
        </p:nvSpPr>
        <p:spPr>
          <a:xfrm>
            <a:off x="1238899" y="1401494"/>
            <a:ext cx="1312528" cy="437404"/>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Nudge </a:t>
            </a:r>
            <a:endParaRPr sz="1800" b="1">
              <a:solidFill>
                <a:schemeClr val="accent4"/>
              </a:solidFill>
              <a:latin typeface="Trebuchet MS"/>
              <a:ea typeface="Trebuchet MS"/>
              <a:cs typeface="Trebuchet MS"/>
              <a:sym typeface="Trebuchet MS"/>
            </a:endParaRPr>
          </a:p>
        </p:txBody>
      </p:sp>
      <p:sp>
        <p:nvSpPr>
          <p:cNvPr id="359" name="Google Shape;359;p18"/>
          <p:cNvSpPr txBox="1"/>
          <p:nvPr/>
        </p:nvSpPr>
        <p:spPr>
          <a:xfrm>
            <a:off x="6645923" y="2896167"/>
            <a:ext cx="2306259" cy="1012684"/>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Short term versus long-lasting high quality equipment </a:t>
            </a:r>
            <a:endParaRPr sz="1800" b="1">
              <a:solidFill>
                <a:srgbClr val="7030A0"/>
              </a:solidFill>
              <a:latin typeface="Trebuchet MS"/>
              <a:ea typeface="Trebuchet MS"/>
              <a:cs typeface="Trebuchet MS"/>
              <a:sym typeface="Trebuchet MS"/>
            </a:endParaRPr>
          </a:p>
        </p:txBody>
      </p:sp>
      <p:sp>
        <p:nvSpPr>
          <p:cNvPr id="360" name="Google Shape;360;p18"/>
          <p:cNvSpPr txBox="1"/>
          <p:nvPr/>
        </p:nvSpPr>
        <p:spPr>
          <a:xfrm>
            <a:off x="1238899" y="3046407"/>
            <a:ext cx="1343889" cy="71220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Habits in VET </a:t>
            </a:r>
            <a:endParaRPr sz="1800" b="1">
              <a:solidFill>
                <a:schemeClr val="accent4"/>
              </a:solidFill>
              <a:latin typeface="Trebuchet MS"/>
              <a:ea typeface="Trebuchet MS"/>
              <a:cs typeface="Trebuchet MS"/>
              <a:sym typeface="Trebuchet MS"/>
            </a:endParaRPr>
          </a:p>
        </p:txBody>
      </p:sp>
      <p:sp>
        <p:nvSpPr>
          <p:cNvPr id="361" name="Google Shape;361;p18"/>
          <p:cNvSpPr txBox="1"/>
          <p:nvPr/>
        </p:nvSpPr>
        <p:spPr>
          <a:xfrm>
            <a:off x="6775686" y="1401494"/>
            <a:ext cx="2046732" cy="422465"/>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Transferability</a:t>
            </a:r>
            <a:endParaRPr sz="1800" b="1">
              <a:solidFill>
                <a:srgbClr val="7030A0"/>
              </a:solidFill>
              <a:latin typeface="Trebuchet MS"/>
              <a:ea typeface="Trebuchet MS"/>
              <a:cs typeface="Trebuchet MS"/>
              <a:sym typeface="Trebuchet MS"/>
            </a:endParaRPr>
          </a:p>
        </p:txBody>
      </p:sp>
      <p:sp>
        <p:nvSpPr>
          <p:cNvPr id="362" name="Google Shape;362;p18"/>
          <p:cNvSpPr txBox="1"/>
          <p:nvPr/>
        </p:nvSpPr>
        <p:spPr>
          <a:xfrm>
            <a:off x="1208814" y="4026048"/>
            <a:ext cx="1474587" cy="69016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Individual Incentives</a:t>
            </a:r>
            <a:endParaRPr sz="1800" b="1">
              <a:solidFill>
                <a:schemeClr val="accent4"/>
              </a:solidFill>
              <a:latin typeface="Trebuchet MS"/>
              <a:ea typeface="Trebuchet MS"/>
              <a:cs typeface="Trebuchet MS"/>
              <a:sym typeface="Trebuchet MS"/>
            </a:endParaRPr>
          </a:p>
        </p:txBody>
      </p:sp>
      <p:sp>
        <p:nvSpPr>
          <p:cNvPr id="363" name="Google Shape;363;p18"/>
          <p:cNvSpPr txBox="1"/>
          <p:nvPr/>
        </p:nvSpPr>
        <p:spPr>
          <a:xfrm>
            <a:off x="6638921" y="4180873"/>
            <a:ext cx="2320264" cy="634704"/>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Subtle policies and suggestions</a:t>
            </a:r>
            <a:endParaRPr sz="1800" b="1">
              <a:solidFill>
                <a:srgbClr val="7030A0"/>
              </a:solidFill>
              <a:latin typeface="Trebuchet MS"/>
              <a:ea typeface="Trebuchet MS"/>
              <a:cs typeface="Trebuchet MS"/>
              <a:sym typeface="Trebuchet MS"/>
            </a:endParaRPr>
          </a:p>
        </p:txBody>
      </p:sp>
      <p:sp>
        <p:nvSpPr>
          <p:cNvPr id="364" name="Google Shape;364;p18"/>
          <p:cNvSpPr txBox="1"/>
          <p:nvPr/>
        </p:nvSpPr>
        <p:spPr>
          <a:xfrm>
            <a:off x="6665455" y="5237839"/>
            <a:ext cx="2267197" cy="486681"/>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Eco-Consciousness</a:t>
            </a:r>
            <a:endParaRPr sz="1800" b="1">
              <a:solidFill>
                <a:srgbClr val="7030A0"/>
              </a:solidFill>
              <a:latin typeface="Trebuchet MS"/>
              <a:ea typeface="Trebuchet MS"/>
              <a:cs typeface="Trebuchet MS"/>
              <a:sym typeface="Trebuchet MS"/>
            </a:endParaRPr>
          </a:p>
        </p:txBody>
      </p:sp>
      <p:pic>
        <p:nvPicPr>
          <p:cNvPr id="365" name="Google Shape;365;p18"/>
          <p:cNvPicPr preferRelativeResize="0"/>
          <p:nvPr/>
        </p:nvPicPr>
        <p:blipFill rotWithShape="1">
          <a:blip r:embed="rId7">
            <a:alphaModFix/>
          </a:blip>
          <a:srcRect/>
          <a:stretch/>
        </p:blipFill>
        <p:spPr>
          <a:xfrm rot="2010854">
            <a:off x="3751342" y="2354855"/>
            <a:ext cx="2275466" cy="2302620"/>
          </a:xfrm>
          <a:prstGeom prst="rect">
            <a:avLst/>
          </a:prstGeom>
          <a:noFill/>
          <a:ln>
            <a:noFill/>
          </a:ln>
        </p:spPr>
      </p:pic>
      <p:sp>
        <p:nvSpPr>
          <p:cNvPr id="366" name="Google Shape;366;p18"/>
          <p:cNvSpPr txBox="1"/>
          <p:nvPr/>
        </p:nvSpPr>
        <p:spPr>
          <a:xfrm>
            <a:off x="1049414" y="4934793"/>
            <a:ext cx="1763198" cy="797824"/>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Recycling and Repurposing</a:t>
            </a:r>
            <a:endParaRPr sz="1800" b="1">
              <a:solidFill>
                <a:schemeClr val="accent4"/>
              </a:solidFill>
              <a:latin typeface="Trebuchet MS"/>
              <a:ea typeface="Trebuchet MS"/>
              <a:cs typeface="Trebuchet MS"/>
              <a:sym typeface="Trebuchet MS"/>
            </a:endParaRPr>
          </a:p>
        </p:txBody>
      </p:sp>
      <p:sp>
        <p:nvSpPr>
          <p:cNvPr id="367" name="Google Shape;367;p18"/>
          <p:cNvSpPr txBox="1"/>
          <p:nvPr/>
        </p:nvSpPr>
        <p:spPr>
          <a:xfrm>
            <a:off x="6595964" y="2215385"/>
            <a:ext cx="2406176" cy="469651"/>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Waste minimisation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Assessment – Multiple Choice </a:t>
            </a:r>
            <a:endParaRPr/>
          </a:p>
        </p:txBody>
      </p:sp>
      <p:sp>
        <p:nvSpPr>
          <p:cNvPr id="374" name="Google Shape;374;p19"/>
          <p:cNvSpPr txBox="1">
            <a:spLocks noGrp="1"/>
          </p:cNvSpPr>
          <p:nvPr>
            <p:ph type="body" idx="1"/>
          </p:nvPr>
        </p:nvSpPr>
        <p:spPr>
          <a:xfrm>
            <a:off x="677334" y="1569574"/>
            <a:ext cx="9180344" cy="4463236"/>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ct val="79999"/>
              <a:buFont typeface="Trebuchet MS"/>
              <a:buAutoNum type="alphaUcPeriod"/>
            </a:pPr>
            <a:r>
              <a:rPr lang="de-DE">
                <a:solidFill>
                  <a:srgbClr val="7030A0"/>
                </a:solidFill>
              </a:rPr>
              <a:t>What does a carbon offset represent? </a:t>
            </a:r>
            <a:r>
              <a:rPr lang="de-DE"/>
              <a:t/>
            </a:r>
            <a:br>
              <a:rPr lang="de-DE"/>
            </a:br>
            <a:r>
              <a:rPr lang="de-DE"/>
              <a:t>a. A reduction in CO2 emissions that is used to compensate for emissions made elsewhere</a:t>
            </a:r>
            <a:br>
              <a:rPr lang="de-DE"/>
            </a:br>
            <a:r>
              <a:rPr lang="de-DE"/>
              <a:t>b. A penalty paid for emitting CO2</a:t>
            </a:r>
            <a:br>
              <a:rPr lang="de-DE"/>
            </a:br>
            <a:r>
              <a:rPr lang="de-DE"/>
              <a:t>c. The amount of CO2 that an individual or company is responsible for emitting</a:t>
            </a:r>
            <a:endParaRPr/>
          </a:p>
          <a:p>
            <a:pPr marL="342900" lvl="0" indent="-342900" algn="l" rtl="0">
              <a:spcBef>
                <a:spcPts val="2200"/>
              </a:spcBef>
              <a:spcAft>
                <a:spcPts val="0"/>
              </a:spcAft>
              <a:buSzPct val="79999"/>
              <a:buFont typeface="Trebuchet MS"/>
              <a:buAutoNum type="alphaUcPeriod"/>
            </a:pPr>
            <a:r>
              <a:rPr lang="de-DE">
                <a:solidFill>
                  <a:srgbClr val="7030A0"/>
                </a:solidFill>
              </a:rPr>
              <a:t>Why is it important for a company to measure and report sustainability performance? </a:t>
            </a:r>
            <a:r>
              <a:rPr lang="de-DE"/>
              <a:t/>
            </a:r>
            <a:br>
              <a:rPr lang="de-DE"/>
            </a:br>
            <a:r>
              <a:rPr lang="de-DE"/>
              <a:t>a. Maximization of company growth </a:t>
            </a:r>
            <a:br>
              <a:rPr lang="de-DE"/>
            </a:br>
            <a:r>
              <a:rPr lang="de-DE"/>
              <a:t>b. Measuring and reporting satisfy employees and increase engagement </a:t>
            </a:r>
            <a:br>
              <a:rPr lang="de-DE"/>
            </a:br>
            <a:r>
              <a:rPr lang="de-DE"/>
              <a:t>c. Areas of improvement can be identified</a:t>
            </a:r>
            <a:endParaRPr/>
          </a:p>
          <a:p>
            <a:pPr marL="342900" lvl="0" indent="-342900" algn="l" rtl="0">
              <a:spcBef>
                <a:spcPts val="2200"/>
              </a:spcBef>
              <a:spcAft>
                <a:spcPts val="0"/>
              </a:spcAft>
              <a:buSzPct val="79999"/>
              <a:buFont typeface="Trebuchet MS"/>
              <a:buAutoNum type="alphaUcPeriod"/>
            </a:pPr>
            <a:r>
              <a:rPr lang="de-DE">
                <a:solidFill>
                  <a:srgbClr val="7030A0"/>
                </a:solidFill>
              </a:rPr>
              <a:t>How can you incentivize employees to use reusable bottles for water consumption?</a:t>
            </a:r>
            <a:r>
              <a:rPr lang="de-DE"/>
              <a:t/>
            </a:r>
            <a:br>
              <a:rPr lang="de-DE"/>
            </a:br>
            <a:r>
              <a:rPr lang="de-DE"/>
              <a:t>a. Do not sell bottled water at vending machines or cafeterias </a:t>
            </a:r>
            <a:br>
              <a:rPr lang="de-DE"/>
            </a:br>
            <a:r>
              <a:rPr lang="de-DE"/>
              <a:t>b. Install water coolers and remove plastic cups </a:t>
            </a:r>
            <a:br>
              <a:rPr lang="de-DE"/>
            </a:br>
            <a:r>
              <a:rPr lang="de-DE"/>
              <a:t>c. Provide a personalized company bottle with the first name of the employee on it</a:t>
            </a:r>
            <a:br>
              <a:rPr lang="de-DE"/>
            </a:br>
            <a:r>
              <a:rPr lang="de-DE"/>
              <a:t>d. b and c </a:t>
            </a:r>
            <a:endParaRPr/>
          </a:p>
          <a:p>
            <a:pPr marL="342900" lvl="0" indent="-258318" algn="l" rtl="0">
              <a:spcBef>
                <a:spcPts val="2200"/>
              </a:spcBef>
              <a:spcAft>
                <a:spcPts val="0"/>
              </a:spcAft>
              <a:buSzPct val="79999"/>
              <a:buFont typeface="Trebuchet MS"/>
              <a:buNone/>
            </a:pPr>
            <a:endParaRPr/>
          </a:p>
        </p:txBody>
      </p:sp>
      <p:pic>
        <p:nvPicPr>
          <p:cNvPr id="376" name="Google Shape;376;p19"/>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77" name="Google Shape;377;p19"/>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78" name="Google Shape;378;p19"/>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
          <p:cNvSpPr txBox="1">
            <a:spLocks noGrp="1"/>
          </p:cNvSpPr>
          <p:nvPr>
            <p:ph type="title"/>
          </p:nvPr>
        </p:nvSpPr>
        <p:spPr>
          <a:xfrm>
            <a:off x="655000" y="58454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Learning Objectives</a:t>
            </a:r>
            <a:endParaRPr/>
          </a:p>
        </p:txBody>
      </p:sp>
      <p:pic>
        <p:nvPicPr>
          <p:cNvPr id="162" name="Google Shape;162;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63" name="Google Shape;163;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64" name="Google Shape;164;p2"/>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165" name="Google Shape;165;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accent1"/>
              </a:buClr>
              <a:buSzPts val="1600"/>
              <a:buFont typeface="Noto Sans Symbols"/>
              <a:buNone/>
            </a:pPr>
            <a:r>
              <a:rPr lang="de-DE" sz="2000" b="0" i="0" u="none" strike="noStrike" cap="none" dirty="0" err="1">
                <a:solidFill>
                  <a:srgbClr val="3F3F3F"/>
                </a:solidFill>
                <a:latin typeface="Trebuchet MS"/>
                <a:ea typeface="Trebuchet MS"/>
                <a:cs typeface="Trebuchet MS"/>
                <a:sym typeface="Trebuchet MS"/>
              </a:rPr>
              <a:t>By</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the</a:t>
            </a:r>
            <a:r>
              <a:rPr lang="de-DE" sz="2000" b="0" i="0" u="none" strike="noStrike" cap="none" dirty="0">
                <a:solidFill>
                  <a:srgbClr val="3F3F3F"/>
                </a:solidFill>
                <a:latin typeface="Trebuchet MS"/>
                <a:ea typeface="Trebuchet MS"/>
                <a:cs typeface="Trebuchet MS"/>
                <a:sym typeface="Trebuchet MS"/>
              </a:rPr>
              <a:t> end </a:t>
            </a:r>
            <a:r>
              <a:rPr lang="de-DE" sz="2000" b="0" i="0" u="none" strike="noStrike" cap="none" dirty="0" err="1">
                <a:solidFill>
                  <a:srgbClr val="3F3F3F"/>
                </a:solidFill>
                <a:latin typeface="Trebuchet MS"/>
                <a:ea typeface="Trebuchet MS"/>
                <a:cs typeface="Trebuchet MS"/>
                <a:sym typeface="Trebuchet MS"/>
              </a:rPr>
              <a:t>of</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this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module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you</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should</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be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able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to</a:t>
            </a:r>
            <a:r>
              <a:rPr lang="de-DE" sz="2000" b="0" i="0" u="none" strike="noStrike" cap="none" dirty="0">
                <a:solidFill>
                  <a:srgbClr val="3F3F3F"/>
                </a:solidFill>
                <a:latin typeface="Trebuchet MS"/>
                <a:ea typeface="Trebuchet MS"/>
                <a:cs typeface="Trebuchet MS"/>
                <a:sym typeface="Trebuchet MS"/>
              </a:rPr>
              <a:t>: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err="1">
                <a:solidFill>
                  <a:srgbClr val="3F3F3F"/>
                </a:solidFill>
                <a:latin typeface="Trebuchet MS"/>
                <a:ea typeface="Trebuchet MS"/>
                <a:cs typeface="Trebuchet MS"/>
                <a:sym typeface="Trebuchet MS"/>
              </a:rPr>
              <a:t>Understand</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how</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nudges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can</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help</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with</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sustainability</a:t>
            </a:r>
            <a:r>
              <a:rPr lang="de-DE" sz="2000" b="0" i="0" u="none" strike="noStrike" cap="none" dirty="0">
                <a:solidFill>
                  <a:srgbClr val="3F3F3F"/>
                </a:solidFill>
                <a:latin typeface="Trebuchet MS"/>
                <a:ea typeface="Trebuchet MS"/>
                <a:cs typeface="Trebuchet MS"/>
                <a:sym typeface="Trebuchet MS"/>
              </a:rPr>
              <a:t>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err="1">
                <a:solidFill>
                  <a:srgbClr val="3F3F3F"/>
                </a:solidFill>
                <a:latin typeface="Trebuchet MS"/>
                <a:ea typeface="Trebuchet MS"/>
                <a:cs typeface="Trebuchet MS"/>
                <a:sym typeface="Trebuchet MS"/>
              </a:rPr>
              <a:t>Know</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what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some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best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practices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are</a:t>
            </a:r>
            <a:r>
              <a:rPr lang="de-DE" sz="2000" b="0" i="0" u="none" strike="noStrike" cap="none" dirty="0">
                <a:solidFill>
                  <a:srgbClr val="3F3F3F"/>
                </a:solidFill>
                <a:latin typeface="Trebuchet MS"/>
                <a:ea typeface="Trebuchet MS"/>
                <a:cs typeface="Trebuchet MS"/>
                <a:sym typeface="Trebuchet MS"/>
              </a:rPr>
              <a:t> </a:t>
            </a:r>
            <a:r>
              <a:rPr lang="de-DE" sz="2000" dirty="0"/>
              <a:t>in </a:t>
            </a:r>
            <a:r>
              <a:rPr lang="de-DE" sz="2000" dirty="0" err="1"/>
              <a:t>order</a:t>
            </a:r>
            <a:r>
              <a:rPr lang="de-DE" sz="2000" dirty="0"/>
              <a:t> </a:t>
            </a:r>
            <a:r>
              <a:rPr lang="de-DE" sz="2000" dirty="0" err="1"/>
              <a:t>to</a:t>
            </a:r>
            <a:r>
              <a:rPr lang="de-DE" sz="2000" dirty="0"/>
              <a:t> </a:t>
            </a:r>
            <a:r>
              <a:rPr lang="de-DE" sz="2000" b="0" i="0" u="none" strike="noStrike" cap="none" dirty="0" err="1">
                <a:solidFill>
                  <a:srgbClr val="3F3F3F"/>
                </a:solidFill>
                <a:latin typeface="Trebuchet MS"/>
                <a:ea typeface="Trebuchet MS"/>
                <a:cs typeface="Trebuchet MS"/>
                <a:sym typeface="Trebuchet MS"/>
              </a:rPr>
              <a:t>make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the</a:t>
            </a:r>
            <a:r>
              <a:rPr lang="de-DE" sz="2000" b="0" i="0" u="none" strike="noStrike" cap="none" dirty="0">
                <a:solidFill>
                  <a:srgbClr val="3F3F3F"/>
                </a:solidFill>
                <a:latin typeface="Trebuchet MS"/>
                <a:ea typeface="Trebuchet MS"/>
                <a:cs typeface="Trebuchet MS"/>
                <a:sym typeface="Trebuchet MS"/>
              </a:rPr>
              <a:t> VET </a:t>
            </a:r>
            <a:r>
              <a:rPr lang="de-DE" sz="2000" b="0" i="0" u="none" strike="noStrike" cap="none" dirty="0" err="1">
                <a:solidFill>
                  <a:srgbClr val="3F3F3F"/>
                </a:solidFill>
                <a:latin typeface="Trebuchet MS"/>
                <a:ea typeface="Trebuchet MS"/>
                <a:cs typeface="Trebuchet MS"/>
                <a:sym typeface="Trebuchet MS"/>
              </a:rPr>
              <a:t>and</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working</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environment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more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sustainable</a:t>
            </a:r>
            <a:r>
              <a:rPr lang="de-DE" sz="2000" b="0" i="0" u="none" strike="noStrike" cap="none" dirty="0">
                <a:solidFill>
                  <a:srgbClr val="3F3F3F"/>
                </a:solidFill>
                <a:latin typeface="Trebuchet MS"/>
                <a:ea typeface="Trebuchet MS"/>
                <a:cs typeface="Trebuchet MS"/>
                <a:sym typeface="Trebuchet MS"/>
              </a:rPr>
              <a:t>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err="1">
                <a:solidFill>
                  <a:srgbClr val="3F3F3F"/>
                </a:solidFill>
                <a:latin typeface="Trebuchet MS"/>
                <a:ea typeface="Trebuchet MS"/>
                <a:cs typeface="Trebuchet MS"/>
                <a:sym typeface="Trebuchet MS"/>
              </a:rPr>
              <a:t>Assess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what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specific</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needs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your</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environment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has</a:t>
            </a:r>
            <a:r>
              <a:rPr lang="de-DE" sz="2000" b="0" i="0" u="none" strike="noStrike" cap="none" dirty="0">
                <a:solidFill>
                  <a:srgbClr val="3F3F3F"/>
                </a:solidFill>
                <a:latin typeface="Trebuchet MS"/>
                <a:ea typeface="Trebuchet MS"/>
                <a:cs typeface="Trebuchet MS"/>
                <a:sym typeface="Trebuchet MS"/>
              </a:rPr>
              <a:t> </a:t>
            </a:r>
            <a:endParaRPr sz="1800" b="0" i="0" u="none" strike="noStrike" cap="none" dirty="0">
              <a:solidFill>
                <a:srgbClr val="3F3F3F"/>
              </a:solidFill>
              <a:latin typeface="Trebuchet MS"/>
              <a:ea typeface="Trebuchet MS"/>
              <a:cs typeface="Trebuchet MS"/>
              <a:sym typeface="Trebuchet MS"/>
            </a:endParaRPr>
          </a:p>
          <a:p>
            <a:pPr marL="342900" marR="0" lvl="0" indent="-251459" algn="l" rtl="0">
              <a:spcBef>
                <a:spcPts val="2200"/>
              </a:spcBef>
              <a:spcAft>
                <a:spcPts val="0"/>
              </a:spcAft>
              <a:buClr>
                <a:schemeClr val="accent1"/>
              </a:buClr>
              <a:buSzPts val="1440"/>
              <a:buFont typeface="Noto Sans Symbols"/>
              <a:buNone/>
            </a:pPr>
            <a:endParaRPr sz="1800" b="0" i="0" u="none" strike="noStrike" cap="none" dirty="0">
              <a:solidFill>
                <a:srgbClr val="3F3F3F"/>
              </a:solidFill>
              <a:latin typeface="Trebuchet MS"/>
              <a:ea typeface="Trebuchet MS"/>
              <a:cs typeface="Trebuchet MS"/>
              <a:sym typeface="Trebuchet MS"/>
            </a:endParaRPr>
          </a:p>
        </p:txBody>
      </p:sp>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20"/>
          <p:cNvSpPr txBox="1">
            <a:spLocks noGrp="1"/>
          </p:cNvSpPr>
          <p:nvPr>
            <p:ph type="title"/>
          </p:nvPr>
        </p:nvSpPr>
        <p:spPr>
          <a:xfrm>
            <a:off x="655000" y="58454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Learning Outcomes </a:t>
            </a:r>
            <a:endParaRPr/>
          </a:p>
        </p:txBody>
      </p:sp>
      <p:pic>
        <p:nvPicPr>
          <p:cNvPr id="385" name="Google Shape;385;p2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86" name="Google Shape;386;p2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87" name="Google Shape;387;p20"/>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388" name="Google Shape;388;p20"/>
          <p:cNvPicPr preferRelativeResize="0">
            <a:picLocks noGrp="1"/>
          </p:cNvPicPr>
          <p:nvPr>
            <p:ph type="body" idx="1"/>
          </p:nvPr>
        </p:nvPicPr>
        <p:blipFill rotWithShape="1">
          <a:blip r:embed="rId6">
            <a:alphaModFix/>
          </a:blip>
          <a:srcRect/>
          <a:stretch/>
        </p:blipFill>
        <p:spPr>
          <a:xfrm>
            <a:off x="4673079" y="310188"/>
            <a:ext cx="989052" cy="934761"/>
          </a:xfrm>
          <a:prstGeom prst="rect">
            <a:avLst/>
          </a:prstGeom>
          <a:noFill/>
          <a:ln>
            <a:noFill/>
          </a:ln>
        </p:spPr>
      </p:pic>
      <p:sp>
        <p:nvSpPr>
          <p:cNvPr id="389" name="Google Shape;389;p20"/>
          <p:cNvSpPr txBo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accent1"/>
              </a:buClr>
              <a:buSzPts val="1600"/>
              <a:buFont typeface="Noto Sans Symbols"/>
              <a:buNone/>
            </a:pPr>
            <a:r>
              <a:rPr lang="de-DE" sz="2000">
                <a:solidFill>
                  <a:srgbClr val="3F3F3F"/>
                </a:solidFill>
                <a:latin typeface="Trebuchet MS"/>
                <a:ea typeface="Trebuchet MS"/>
                <a:cs typeface="Trebuchet MS"/>
                <a:sym typeface="Trebuchet MS"/>
              </a:rPr>
              <a:t>Having completed this module you should now be able to: </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Experiment with green nudges </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Observe the particular needs of your working environment</a:t>
            </a:r>
            <a:endParaRPr/>
          </a:p>
          <a:p>
            <a:pPr marL="342900" marR="0" lvl="0" indent="-342900" algn="l" rtl="0">
              <a:spcBef>
                <a:spcPts val="2200"/>
              </a:spcBef>
              <a:spcAft>
                <a:spcPts val="0"/>
              </a:spcAft>
              <a:buClr>
                <a:schemeClr val="accent1"/>
              </a:buClr>
              <a:buSzPts val="1440"/>
              <a:buFont typeface="Noto Sans Symbols"/>
              <a:buChar char="►"/>
            </a:pPr>
            <a:r>
              <a:rPr lang="de-DE" sz="1800">
                <a:solidFill>
                  <a:srgbClr val="3F3F3F"/>
                </a:solidFill>
                <a:latin typeface="Trebuchet MS"/>
                <a:ea typeface="Trebuchet MS"/>
                <a:cs typeface="Trebuchet MS"/>
                <a:sym typeface="Trebuchet MS"/>
              </a:rPr>
              <a:t>Suggest custom solutions and approaches </a:t>
            </a:r>
            <a:endParaRPr/>
          </a:p>
        </p:txBody>
      </p:sp>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8"/>
                                        </p:tgtEl>
                                        <p:attrNameLst>
                                          <p:attrName>style.visibility</p:attrName>
                                        </p:attrNameLst>
                                      </p:cBhvr>
                                      <p:to>
                                        <p:strVal val="visible"/>
                                      </p:to>
                                    </p:set>
                                    <p:animEffect transition="in" filter="fade">
                                      <p:cBhvr>
                                        <p:cTn id="7" dur="1000"/>
                                        <p:tgtEl>
                                          <p:spTgt spid="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FEEDBACK</a:t>
            </a:r>
            <a:endParaRPr/>
          </a:p>
        </p:txBody>
      </p:sp>
      <p:sp>
        <p:nvSpPr>
          <p:cNvPr id="397" name="Google Shape;397;p21"/>
          <p:cNvSpPr txBox="1"/>
          <p:nvPr/>
        </p:nvSpPr>
        <p:spPr>
          <a:xfrm>
            <a:off x="3554963" y="5551714"/>
            <a:ext cx="3497989"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1800">
                <a:solidFill>
                  <a:schemeClr val="dk1"/>
                </a:solidFill>
                <a:latin typeface="Trebuchet MS"/>
                <a:ea typeface="Trebuchet MS"/>
                <a:cs typeface="Trebuchet MS"/>
                <a:sym typeface="Trebuchet MS"/>
              </a:rPr>
              <a:t>Scan the QR Code</a:t>
            </a:r>
            <a:endParaRPr sz="1800">
              <a:solidFill>
                <a:schemeClr val="dk1"/>
              </a:solidFill>
              <a:latin typeface="Trebuchet MS"/>
              <a:ea typeface="Trebuchet MS"/>
              <a:cs typeface="Trebuchet MS"/>
              <a:sym typeface="Trebuchet MS"/>
            </a:endParaRPr>
          </a:p>
        </p:txBody>
      </p:sp>
      <p:pic>
        <p:nvPicPr>
          <p:cNvPr id="398" name="Google Shape;398;p21"/>
          <p:cNvPicPr preferRelativeResize="0">
            <a:picLocks noGrp="1"/>
          </p:cNvPicPr>
          <p:nvPr>
            <p:ph type="body" idx="1"/>
          </p:nvPr>
        </p:nvPicPr>
        <p:blipFill rotWithShape="1">
          <a:blip r:embed="rId3">
            <a:alphaModFix/>
          </a:blip>
          <a:srcRect/>
          <a:stretch/>
        </p:blipFill>
        <p:spPr>
          <a:xfrm>
            <a:off x="3464278" y="1670277"/>
            <a:ext cx="3881437" cy="3881437"/>
          </a:xfrm>
          <a:prstGeom prst="rect">
            <a:avLst/>
          </a:prstGeom>
          <a:noFill/>
          <a:ln>
            <a:noFill/>
          </a:ln>
        </p:spPr>
      </p:pic>
      <p:pic>
        <p:nvPicPr>
          <p:cNvPr id="7" name="Google Shape;150;p1"/>
          <p:cNvPicPr preferRelativeResize="0"/>
          <p:nvPr/>
        </p:nvPicPr>
        <p:blipFill rotWithShape="1">
          <a:blip r:embed="rId4">
            <a:alphaModFix/>
          </a:blip>
          <a:srcRect/>
          <a:stretch/>
        </p:blipFill>
        <p:spPr>
          <a:xfrm>
            <a:off x="863319" y="202316"/>
            <a:ext cx="2033448" cy="426944"/>
          </a:xfrm>
          <a:prstGeom prst="rect">
            <a:avLst/>
          </a:prstGeom>
          <a:noFill/>
          <a:ln>
            <a:noFill/>
          </a:ln>
        </p:spPr>
      </p:pic>
      <p:pic>
        <p:nvPicPr>
          <p:cNvPr id="8" name="Google Shape;274;p17"/>
          <p:cNvPicPr preferRelativeResize="0"/>
          <p:nvPr/>
        </p:nvPicPr>
        <p:blipFill rotWithShape="1">
          <a:blip r:embed="rId5">
            <a:alphaModFix/>
          </a:blip>
          <a:srcRect/>
          <a:stretch/>
        </p:blipFill>
        <p:spPr>
          <a:xfrm>
            <a:off x="7838080" y="132220"/>
            <a:ext cx="1081986" cy="452162"/>
          </a:xfrm>
          <a:prstGeom prst="rect">
            <a:avLst/>
          </a:prstGeom>
          <a:noFill/>
          <a:ln>
            <a:noFill/>
          </a:ln>
        </p:spPr>
      </p:pic>
      <p:pic>
        <p:nvPicPr>
          <p:cNvPr id="9" name="Google Shape;385;p20"/>
          <p:cNvPicPr preferRelativeResize="0"/>
          <p:nvPr/>
        </p:nvPicPr>
        <p:blipFill rotWithShape="1">
          <a:blip r:embed="rId6">
            <a:alphaModFix/>
          </a:blip>
          <a:srcRect/>
          <a:stretch/>
        </p:blipFill>
        <p:spPr>
          <a:xfrm>
            <a:off x="1776108" y="6218341"/>
            <a:ext cx="2327012" cy="420038"/>
          </a:xfrm>
          <a:prstGeom prst="rect">
            <a:avLst/>
          </a:prstGeom>
          <a:noFill/>
          <a:ln>
            <a:noFill/>
          </a:ln>
        </p:spPr>
      </p:pic>
      <p:pic>
        <p:nvPicPr>
          <p:cNvPr id="10" name="Google Shape;386;p20"/>
          <p:cNvPicPr preferRelativeResize="0"/>
          <p:nvPr/>
        </p:nvPicPr>
        <p:blipFill rotWithShape="1">
          <a:blip r:embed="rId7">
            <a:alphaModFix/>
          </a:blip>
          <a:srcRect/>
          <a:stretch/>
        </p:blipFill>
        <p:spPr>
          <a:xfrm>
            <a:off x="4516017" y="6352332"/>
            <a:ext cx="1303176" cy="286047"/>
          </a:xfrm>
          <a:prstGeom prst="rect">
            <a:avLst/>
          </a:prstGeom>
          <a:noFill/>
          <a:ln>
            <a:noFill/>
          </a:ln>
        </p:spPr>
      </p:pic>
      <p:pic>
        <p:nvPicPr>
          <p:cNvPr id="11" name="Google Shape;387;p20"/>
          <p:cNvPicPr preferRelativeResize="0"/>
          <p:nvPr/>
        </p:nvPicPr>
        <p:blipFill rotWithShape="1">
          <a:blip r:embed="rId8">
            <a:alphaModFix/>
          </a:blip>
          <a:srcRect/>
          <a:stretch/>
        </p:blipFill>
        <p:spPr>
          <a:xfrm>
            <a:off x="655000" y="6218341"/>
            <a:ext cx="416638" cy="58917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List of References </a:t>
            </a:r>
            <a:endParaRPr/>
          </a:p>
        </p:txBody>
      </p:sp>
      <p:sp>
        <p:nvSpPr>
          <p:cNvPr id="404" name="Google Shape;404;p22"/>
          <p:cNvSpPr txBox="1">
            <a:spLocks noGrp="1"/>
          </p:cNvSpPr>
          <p:nvPr>
            <p:ph type="body" idx="1"/>
          </p:nvPr>
        </p:nvSpPr>
        <p:spPr>
          <a:xfrm>
            <a:off x="498883" y="1168131"/>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800"/>
              <a:buChar char="►"/>
            </a:pPr>
            <a:r>
              <a:rPr lang="de-DE" sz="1000"/>
              <a:t>Andersen I., Halpern D., (2020) ‘The Little Book of Green Nudges’, UNEP</a:t>
            </a:r>
            <a:endParaRPr/>
          </a:p>
          <a:p>
            <a:pPr marL="342900" lvl="0" indent="-342900" algn="l" rtl="0">
              <a:spcBef>
                <a:spcPts val="2200"/>
              </a:spcBef>
              <a:spcAft>
                <a:spcPts val="0"/>
              </a:spcAft>
              <a:buSzPts val="800"/>
              <a:buChar char="►"/>
            </a:pPr>
            <a:r>
              <a:rPr lang="de-DE" sz="1000"/>
              <a:t>Citizens Information (2023) ‘Bike to Work Scheme’, available at: </a:t>
            </a:r>
            <a:r>
              <a:rPr lang="de-DE" sz="1000" u="sng">
                <a:solidFill>
                  <a:schemeClr val="hlink"/>
                </a:solidFill>
                <a:hlinkClick r:id="rId3"/>
              </a:rPr>
              <a:t>https://www.citizensinformation.ie/en/travel_and_recreation/cycling/cycle_to_work_scheme.html</a:t>
            </a:r>
            <a:r>
              <a:rPr lang="de-DE" sz="1000"/>
              <a:t> </a:t>
            </a:r>
            <a:endParaRPr/>
          </a:p>
          <a:p>
            <a:pPr marL="342900" lvl="0" indent="-342900" algn="l" rtl="0">
              <a:spcBef>
                <a:spcPts val="2200"/>
              </a:spcBef>
              <a:spcAft>
                <a:spcPts val="0"/>
              </a:spcAft>
              <a:buSzPts val="800"/>
              <a:buChar char="►"/>
            </a:pPr>
            <a:r>
              <a:rPr lang="de-DE" sz="1000"/>
              <a:t>European Parliament (2020) ‘E-Waste in the EU: facts and figures (infographic), available </a:t>
            </a:r>
            <a:r>
              <a:rPr lang="de-DE" sz="1000" u="sng">
                <a:solidFill>
                  <a:schemeClr val="hlink"/>
                </a:solidFill>
                <a:hlinkClick r:id="rId4"/>
              </a:rPr>
              <a:t>here</a:t>
            </a:r>
            <a:r>
              <a:rPr lang="de-DE" sz="1000"/>
              <a:t> </a:t>
            </a:r>
            <a:endParaRPr/>
          </a:p>
          <a:p>
            <a:pPr marL="342900" lvl="0" indent="-342900" algn="l" rtl="0">
              <a:spcBef>
                <a:spcPts val="2200"/>
              </a:spcBef>
              <a:spcAft>
                <a:spcPts val="0"/>
              </a:spcAft>
              <a:buSzPts val="800"/>
              <a:buChar char="►"/>
            </a:pPr>
            <a:r>
              <a:rPr lang="de-DE" sz="1000"/>
              <a:t>FAO (1996), ‘Environmental impact assessment and environmental auditing in the pulp and paper industry’, FAO Forestry Papers, available at:</a:t>
            </a:r>
            <a:r>
              <a:rPr lang="de-DE" sz="1000" u="sng">
                <a:solidFill>
                  <a:schemeClr val="hlink"/>
                </a:solidFill>
                <a:hlinkClick r:id="rId5"/>
              </a:rPr>
              <a:t>https://www.fao.org/3/v9933e/V9933E00.htm#TOC</a:t>
            </a:r>
            <a:r>
              <a:rPr lang="de-DE" sz="1000" u="sng"/>
              <a:t> </a:t>
            </a:r>
            <a:endParaRPr sz="1000"/>
          </a:p>
          <a:p>
            <a:pPr marL="342900" lvl="0" indent="-342900" algn="l" rtl="0">
              <a:spcBef>
                <a:spcPts val="2200"/>
              </a:spcBef>
              <a:spcAft>
                <a:spcPts val="0"/>
              </a:spcAft>
              <a:buSzPts val="800"/>
              <a:buChar char="►"/>
            </a:pPr>
            <a:r>
              <a:rPr lang="de-DE" sz="1000"/>
              <a:t>Fast Company (2019), ‘Why compartmentalization is overrated’, available at: </a:t>
            </a:r>
            <a:r>
              <a:rPr lang="de-DE" sz="1000" u="sng">
                <a:solidFill>
                  <a:schemeClr val="hlink"/>
                </a:solidFill>
                <a:hlinkClick r:id="rId6"/>
              </a:rPr>
              <a:t>https://www.fastcompany.com/90315072/why-you-shouldnt-try-to-compartmentalize-work-and-life</a:t>
            </a:r>
            <a:endParaRPr sz="1000" u="sng"/>
          </a:p>
          <a:p>
            <a:pPr marL="342900" lvl="0" indent="-342900" algn="l" rtl="0">
              <a:spcBef>
                <a:spcPts val="2200"/>
              </a:spcBef>
              <a:spcAft>
                <a:spcPts val="0"/>
              </a:spcAft>
              <a:buSzPts val="800"/>
              <a:buChar char="►"/>
            </a:pPr>
            <a:r>
              <a:rPr lang="de-DE" sz="1000"/>
              <a:t>Fontes, J. (2016) ‘Sourcing locally is better: myth or not?’ Pre-Sustainability, available at: </a:t>
            </a:r>
            <a:r>
              <a:rPr lang="de-DE" sz="1000" u="sng">
                <a:solidFill>
                  <a:schemeClr val="hlink"/>
                </a:solidFill>
                <a:hlinkClick r:id="rId7"/>
              </a:rPr>
              <a:t>https://pre-sustainability.com/articles/sourcing-locally-is-better-myth-or-not/</a:t>
            </a:r>
            <a:r>
              <a:rPr lang="de-DE" sz="1000"/>
              <a:t> </a:t>
            </a:r>
            <a:endParaRPr sz="1000" u="sng"/>
          </a:p>
          <a:p>
            <a:pPr marL="342900" lvl="0" indent="-342900" algn="l" rtl="0">
              <a:spcBef>
                <a:spcPts val="2200"/>
              </a:spcBef>
              <a:spcAft>
                <a:spcPts val="0"/>
              </a:spcAft>
              <a:buSzPts val="800"/>
              <a:buChar char="►"/>
            </a:pPr>
            <a:r>
              <a:rPr lang="de-DE" sz="1000"/>
              <a:t>Gurgel A. (2022) ‘Carbon Offsets’, MIT Climate Portal] available at: </a:t>
            </a:r>
            <a:r>
              <a:rPr lang="de-DE" sz="1000" u="sng">
                <a:solidFill>
                  <a:schemeClr val="hlink"/>
                </a:solidFill>
                <a:hlinkClick r:id="rId8"/>
              </a:rPr>
              <a:t>https://climate.mit.edu/explainers/carbon-offsets</a:t>
            </a:r>
            <a:endParaRPr sz="1000" u="sng"/>
          </a:p>
          <a:p>
            <a:pPr marL="342900" lvl="0" indent="-342900" algn="l" rtl="0">
              <a:spcBef>
                <a:spcPts val="2200"/>
              </a:spcBef>
              <a:spcAft>
                <a:spcPts val="0"/>
              </a:spcAft>
              <a:buSzPts val="800"/>
              <a:buChar char="►"/>
            </a:pPr>
            <a:r>
              <a:rPr lang="de-DE" sz="1000"/>
              <a:t>University of Oxford (2022), ‘Environmental impact of IT: desktops, laptops and screens, University of Oxford IT Services, available at: </a:t>
            </a:r>
            <a:r>
              <a:rPr lang="de-DE" sz="1000" u="sng">
                <a:solidFill>
                  <a:schemeClr val="hlink"/>
                </a:solidFill>
                <a:hlinkClick r:id="rId9"/>
              </a:rPr>
              <a:t>https://www.it.ox.ac.uk/article/environment-and-it</a:t>
            </a:r>
            <a:endParaRPr sz="1000" u="sng"/>
          </a:p>
          <a:p>
            <a:pPr marL="342900" lvl="0" indent="-342900" algn="l" rtl="0">
              <a:spcBef>
                <a:spcPts val="2200"/>
              </a:spcBef>
              <a:spcAft>
                <a:spcPts val="0"/>
              </a:spcAft>
              <a:buSzPts val="800"/>
              <a:buChar char="►"/>
            </a:pPr>
            <a:r>
              <a:rPr lang="de-DE" sz="1000"/>
              <a:t>WRAP, 2022, Green Nudges Playbook, Prepared by Polly Davies, Genevieve Bassett, Mark Roberts and Rachel Gray</a:t>
            </a:r>
            <a:endParaRPr sz="1000" u="sng"/>
          </a:p>
          <a:p>
            <a:pPr marL="0" lvl="0" indent="0" algn="l" rtl="0">
              <a:spcBef>
                <a:spcPts val="2200"/>
              </a:spcBef>
              <a:spcAft>
                <a:spcPts val="0"/>
              </a:spcAft>
              <a:buSzPts val="800"/>
              <a:buNone/>
            </a:pPr>
            <a:r>
              <a:rPr lang="de-DE" sz="1000" i="1"/>
              <a:t>All graphic elements were downloaded from Canva and are free to use </a:t>
            </a:r>
            <a:endParaRPr sz="1000" i="1" u="sng"/>
          </a:p>
        </p:txBody>
      </p:sp>
      <p:pic>
        <p:nvPicPr>
          <p:cNvPr id="405" name="Google Shape;405;p22"/>
          <p:cNvPicPr preferRelativeResize="0"/>
          <p:nvPr/>
        </p:nvPicPr>
        <p:blipFill rotWithShape="1">
          <a:blip r:embed="rId10">
            <a:alphaModFix/>
          </a:blip>
          <a:srcRect/>
          <a:stretch/>
        </p:blipFill>
        <p:spPr>
          <a:xfrm>
            <a:off x="7240555" y="100610"/>
            <a:ext cx="2033448" cy="426944"/>
          </a:xfrm>
          <a:prstGeom prst="rect">
            <a:avLst/>
          </a:prstGeom>
          <a:noFill/>
          <a:ln>
            <a:noFill/>
          </a:ln>
        </p:spPr>
      </p:pic>
      <p:pic>
        <p:nvPicPr>
          <p:cNvPr id="406" name="Google Shape;406;p22"/>
          <p:cNvPicPr preferRelativeResize="0"/>
          <p:nvPr/>
        </p:nvPicPr>
        <p:blipFill rotWithShape="1">
          <a:blip r:embed="rId11">
            <a:alphaModFix/>
          </a:blip>
          <a:srcRect/>
          <a:stretch/>
        </p:blipFill>
        <p:spPr>
          <a:xfrm>
            <a:off x="1776108" y="6218341"/>
            <a:ext cx="2327012" cy="420038"/>
          </a:xfrm>
          <a:prstGeom prst="rect">
            <a:avLst/>
          </a:prstGeom>
          <a:noFill/>
          <a:ln>
            <a:noFill/>
          </a:ln>
        </p:spPr>
      </p:pic>
      <p:pic>
        <p:nvPicPr>
          <p:cNvPr id="407" name="Google Shape;407;p22"/>
          <p:cNvPicPr preferRelativeResize="0"/>
          <p:nvPr/>
        </p:nvPicPr>
        <p:blipFill rotWithShape="1">
          <a:blip r:embed="rId12">
            <a:alphaModFix/>
          </a:blip>
          <a:srcRect/>
          <a:stretch/>
        </p:blipFill>
        <p:spPr>
          <a:xfrm>
            <a:off x="4516017" y="6352332"/>
            <a:ext cx="1303176" cy="286047"/>
          </a:xfrm>
          <a:prstGeom prst="rect">
            <a:avLst/>
          </a:prstGeom>
          <a:noFill/>
          <a:ln>
            <a:noFill/>
          </a:ln>
        </p:spPr>
      </p:pic>
      <p:pic>
        <p:nvPicPr>
          <p:cNvPr id="408" name="Google Shape;408;p22"/>
          <p:cNvPicPr preferRelativeResize="0"/>
          <p:nvPr/>
        </p:nvPicPr>
        <p:blipFill rotWithShape="1">
          <a:blip r:embed="rId13">
            <a:alphaModFix/>
          </a:blip>
          <a:srcRect/>
          <a:stretch/>
        </p:blipFill>
        <p:spPr>
          <a:xfrm>
            <a:off x="655000" y="6218341"/>
            <a:ext cx="416638" cy="5891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Key Words</a:t>
            </a:r>
            <a:endParaRPr/>
          </a:p>
        </p:txBody>
      </p:sp>
      <p:pic>
        <p:nvPicPr>
          <p:cNvPr id="171" name="Google Shape;171;p3"/>
          <p:cNvPicPr preferRelativeResize="0">
            <a:picLocks noGrp="1"/>
          </p:cNvPicPr>
          <p:nvPr>
            <p:ph type="body" idx="1"/>
          </p:nvPr>
        </p:nvPicPr>
        <p:blipFill rotWithShape="1">
          <a:blip r:embed="rId3">
            <a:alphaModFix/>
          </a:blip>
          <a:srcRect/>
          <a:stretch/>
        </p:blipFill>
        <p:spPr>
          <a:xfrm>
            <a:off x="2939614" y="412471"/>
            <a:ext cx="492715" cy="1003679"/>
          </a:xfrm>
          <a:prstGeom prst="rect">
            <a:avLst/>
          </a:prstGeom>
          <a:noFill/>
          <a:ln>
            <a:noFill/>
          </a:ln>
        </p:spPr>
      </p:pic>
      <p:pic>
        <p:nvPicPr>
          <p:cNvPr id="173" name="Google Shape;173;p3"/>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74" name="Google Shape;174;p3"/>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75" name="Google Shape;175;p3"/>
          <p:cNvPicPr preferRelativeResize="0"/>
          <p:nvPr/>
        </p:nvPicPr>
        <p:blipFill rotWithShape="1">
          <a:blip r:embed="rId6">
            <a:alphaModFix/>
          </a:blip>
          <a:srcRect/>
          <a:stretch/>
        </p:blipFill>
        <p:spPr>
          <a:xfrm>
            <a:off x="655000" y="6218341"/>
            <a:ext cx="416638" cy="589174"/>
          </a:xfrm>
          <a:prstGeom prst="rect">
            <a:avLst/>
          </a:prstGeom>
          <a:noFill/>
          <a:ln>
            <a:noFill/>
          </a:ln>
        </p:spPr>
      </p:pic>
      <p:sp>
        <p:nvSpPr>
          <p:cNvPr id="176" name="Google Shape;176;p3"/>
          <p:cNvSpPr txBo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marR="0" lvl="0" indent="-342900" algn="l" rtl="0">
              <a:spcBef>
                <a:spcPts val="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Green Nudge </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Sustainability Transformation</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Recycling and Repurposing</a:t>
            </a:r>
            <a:endParaRPr/>
          </a:p>
          <a:p>
            <a:pPr marL="342900" marR="0" lvl="0" indent="-342900" algn="l" rtl="0">
              <a:spcBef>
                <a:spcPts val="2200"/>
              </a:spcBef>
              <a:spcAft>
                <a:spcPts val="0"/>
              </a:spcAft>
              <a:buClr>
                <a:schemeClr val="accent1"/>
              </a:buClr>
              <a:buSzPts val="1600"/>
              <a:buFont typeface="Noto Sans Symbols"/>
              <a:buChar char="►"/>
            </a:pPr>
            <a:r>
              <a:rPr lang="de-DE" sz="2000">
                <a:solidFill>
                  <a:schemeClr val="dk1"/>
                </a:solidFill>
                <a:latin typeface="Trebuchet MS"/>
                <a:ea typeface="Trebuchet MS"/>
                <a:cs typeface="Trebuchet MS"/>
                <a:sym typeface="Trebuchet MS"/>
              </a:rPr>
              <a:t>Eco-Consciousness</a:t>
            </a:r>
            <a:endParaRPr sz="2000" b="1">
              <a:solidFill>
                <a:schemeClr val="dk1"/>
              </a:solidFill>
              <a:latin typeface="Trebuchet MS"/>
              <a:ea typeface="Trebuchet MS"/>
              <a:cs typeface="Trebuchet MS"/>
              <a:sym typeface="Trebuchet MS"/>
            </a:endParaRPr>
          </a:p>
          <a:p>
            <a:pPr marL="0" marR="0" lvl="0" indent="0" algn="l" rtl="0">
              <a:spcBef>
                <a:spcPts val="2200"/>
              </a:spcBef>
              <a:spcAft>
                <a:spcPts val="0"/>
              </a:spcAft>
              <a:buClr>
                <a:schemeClr val="accent1"/>
              </a:buClr>
              <a:buSzPts val="1440"/>
              <a:buFont typeface="Noto Sans Symbols"/>
              <a:buNone/>
            </a:pPr>
            <a:endParaRPr sz="1800">
              <a:solidFill>
                <a:srgbClr val="3F3F3F"/>
              </a:solidFill>
              <a:latin typeface="Trebuchet MS"/>
              <a:ea typeface="Trebuchet MS"/>
              <a:cs typeface="Trebuchet MS"/>
              <a:sym typeface="Trebuchet MS"/>
            </a:endParaRPr>
          </a:p>
          <a:p>
            <a:pPr marL="342900" marR="0" lvl="0" indent="-251459" algn="l" rtl="0">
              <a:spcBef>
                <a:spcPts val="2200"/>
              </a:spcBef>
              <a:spcAft>
                <a:spcPts val="0"/>
              </a:spcAft>
              <a:buClr>
                <a:schemeClr val="accent1"/>
              </a:buClr>
              <a:buSzPts val="1440"/>
              <a:buFont typeface="Noto Sans Symbols"/>
              <a:buNone/>
            </a:pPr>
            <a:endParaRPr sz="1800">
              <a:solidFill>
                <a:srgbClr val="3F3F3F"/>
              </a:solidFill>
              <a:latin typeface="Trebuchet MS"/>
              <a:ea typeface="Trebuchet MS"/>
              <a:cs typeface="Trebuchet MS"/>
              <a:sym typeface="Trebuchet MS"/>
            </a:endParaRPr>
          </a:p>
        </p:txBody>
      </p:sp>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Introduction </a:t>
            </a:r>
            <a:endParaRPr/>
          </a:p>
        </p:txBody>
      </p:sp>
      <p:sp>
        <p:nvSpPr>
          <p:cNvPr id="182" name="Google Shape;182;p4"/>
          <p:cNvSpPr txBox="1">
            <a:spLocks noGrp="1"/>
          </p:cNvSpPr>
          <p:nvPr>
            <p:ph type="body" idx="1"/>
          </p:nvPr>
        </p:nvSpPr>
        <p:spPr>
          <a:xfrm>
            <a:off x="655000" y="1781448"/>
            <a:ext cx="8596668" cy="388077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ct val="80000"/>
              <a:buChar char="►"/>
            </a:pPr>
            <a:r>
              <a:rPr lang="de-DE" sz="2400" dirty="0"/>
              <a:t>On a </a:t>
            </a:r>
            <a:r>
              <a:rPr lang="de-DE" sz="2400" dirty="0" err="1"/>
              <a:t>daily</a:t>
            </a:r>
            <a:r>
              <a:rPr lang="de-DE" sz="2400" dirty="0"/>
              <a:t> </a:t>
            </a:r>
            <a:r>
              <a:rPr lang="de-DE" sz="2400" dirty="0" err="1"/>
              <a:t>basis</a:t>
            </a:r>
            <a:r>
              <a:rPr lang="de-DE" sz="2400" dirty="0"/>
              <a:t>, </a:t>
            </a:r>
            <a:r>
              <a:rPr lang="de-DE" sz="2400" dirty="0" err="1"/>
              <a:t>we</a:t>
            </a:r>
            <a:r>
              <a:rPr lang="de-DE" sz="2400" dirty="0"/>
              <a:t> </a:t>
            </a:r>
            <a:r>
              <a:rPr lang="de-DE" sz="2400" dirty="0" err="1"/>
              <a:t>receive</a:t>
            </a:r>
            <a:r>
              <a:rPr lang="de-DE" sz="2400" dirty="0"/>
              <a:t> </a:t>
            </a:r>
            <a:r>
              <a:rPr lang="de-DE" sz="2400" dirty="0" err="1"/>
              <a:t>messages</a:t>
            </a:r>
            <a:r>
              <a:rPr lang="de-DE" sz="2400" dirty="0"/>
              <a:t> in a </a:t>
            </a:r>
            <a:r>
              <a:rPr lang="de-DE" sz="2400" dirty="0" err="1"/>
              <a:t>variety</a:t>
            </a:r>
            <a:r>
              <a:rPr lang="de-DE" sz="2400" dirty="0"/>
              <a:t> </a:t>
            </a:r>
            <a:r>
              <a:rPr lang="de-DE" sz="2400" dirty="0" err="1"/>
              <a:t>of</a:t>
            </a:r>
            <a:r>
              <a:rPr lang="de-DE" sz="2400" dirty="0"/>
              <a:t> </a:t>
            </a:r>
            <a:r>
              <a:rPr lang="de-DE" sz="2400" dirty="0" err="1"/>
              <a:t>formats</a:t>
            </a:r>
            <a:r>
              <a:rPr lang="de-DE" sz="2400" dirty="0"/>
              <a:t> </a:t>
            </a:r>
            <a:r>
              <a:rPr lang="de-DE" sz="2400" dirty="0" err="1"/>
              <a:t>encouraging</a:t>
            </a:r>
            <a:r>
              <a:rPr lang="de-DE" sz="2400" dirty="0"/>
              <a:t> </a:t>
            </a:r>
            <a:r>
              <a:rPr lang="de-DE" sz="2400" dirty="0" err="1"/>
              <a:t>plain</a:t>
            </a:r>
            <a:r>
              <a:rPr lang="de-DE" sz="2400" dirty="0"/>
              <a:t> </a:t>
            </a:r>
            <a:r>
              <a:rPr lang="de-DE" sz="2400" dirty="0" err="1"/>
              <a:t>buyers</a:t>
            </a:r>
            <a:r>
              <a:rPr lang="de-DE" sz="2400" dirty="0"/>
              <a:t> </a:t>
            </a:r>
            <a:r>
              <a:rPr lang="de-DE" sz="2400" dirty="0" err="1"/>
              <a:t>to</a:t>
            </a:r>
            <a:r>
              <a:rPr lang="de-DE" sz="2400" dirty="0"/>
              <a:t> </a:t>
            </a:r>
            <a:r>
              <a:rPr lang="de-DE" sz="2400" dirty="0" err="1"/>
              <a:t>become</a:t>
            </a:r>
            <a:r>
              <a:rPr lang="de-DE" sz="2400" dirty="0"/>
              <a:t> </a:t>
            </a:r>
            <a:r>
              <a:rPr lang="de-DE" sz="2400" dirty="0" err="1"/>
              <a:t>mindful</a:t>
            </a:r>
            <a:r>
              <a:rPr lang="de-DE" sz="2400" dirty="0"/>
              <a:t> </a:t>
            </a:r>
            <a:r>
              <a:rPr lang="de-DE" sz="2400" dirty="0" err="1"/>
              <a:t>consumers</a:t>
            </a:r>
            <a:r>
              <a:rPr lang="de-DE" sz="2400" dirty="0"/>
              <a:t> </a:t>
            </a:r>
            <a:r>
              <a:rPr lang="de-DE" sz="2400" dirty="0" err="1"/>
              <a:t>who</a:t>
            </a:r>
            <a:r>
              <a:rPr lang="de-DE" sz="2400" dirty="0"/>
              <a:t> </a:t>
            </a:r>
            <a:r>
              <a:rPr lang="de-DE" sz="2400" dirty="0" err="1"/>
              <a:t>actively</a:t>
            </a:r>
            <a:r>
              <a:rPr lang="de-DE" sz="2400" dirty="0"/>
              <a:t> care </a:t>
            </a:r>
            <a:r>
              <a:rPr lang="de-DE" sz="2400" dirty="0" err="1"/>
              <a:t>about</a:t>
            </a:r>
            <a:r>
              <a:rPr lang="de-DE" sz="2400" dirty="0"/>
              <a:t> </a:t>
            </a:r>
            <a:r>
              <a:rPr lang="de-DE" sz="2400" dirty="0" err="1"/>
              <a:t>the</a:t>
            </a:r>
            <a:r>
              <a:rPr lang="de-DE" sz="2400" dirty="0"/>
              <a:t> </a:t>
            </a:r>
            <a:r>
              <a:rPr lang="de-DE" sz="2400" dirty="0" err="1"/>
              <a:t>environment</a:t>
            </a:r>
            <a:r>
              <a:rPr lang="de-DE" sz="2400" dirty="0"/>
              <a:t> </a:t>
            </a:r>
            <a:endParaRPr dirty="0"/>
          </a:p>
          <a:p>
            <a:pPr marL="342900" lvl="0" indent="-342900" algn="l" rtl="0">
              <a:spcBef>
                <a:spcPts val="2200"/>
              </a:spcBef>
              <a:spcAft>
                <a:spcPts val="0"/>
              </a:spcAft>
              <a:buSzPct val="80000"/>
              <a:buChar char="►"/>
            </a:pPr>
            <a:r>
              <a:rPr lang="de-DE" sz="2400" dirty="0" err="1"/>
              <a:t>Nevertheless</a:t>
            </a:r>
            <a:r>
              <a:rPr lang="de-DE" sz="2400" dirty="0"/>
              <a:t>, </a:t>
            </a:r>
            <a:r>
              <a:rPr lang="de-DE" sz="2400" dirty="0" err="1"/>
              <a:t>the</a:t>
            </a:r>
            <a:r>
              <a:rPr lang="de-DE" sz="2400" dirty="0"/>
              <a:t> </a:t>
            </a:r>
            <a:r>
              <a:rPr lang="de-DE" sz="2400" dirty="0" err="1"/>
              <a:t>volume</a:t>
            </a:r>
            <a:r>
              <a:rPr lang="de-DE" sz="2400" dirty="0"/>
              <a:t> </a:t>
            </a:r>
            <a:r>
              <a:rPr lang="de-DE" sz="2400" dirty="0" err="1"/>
              <a:t>of</a:t>
            </a:r>
            <a:r>
              <a:rPr lang="de-DE" sz="2400" dirty="0"/>
              <a:t> such </a:t>
            </a:r>
            <a:r>
              <a:rPr lang="de-DE" sz="2400" dirty="0" err="1"/>
              <a:t>suggestions</a:t>
            </a:r>
            <a:r>
              <a:rPr lang="de-DE" sz="2400" dirty="0"/>
              <a:t> </a:t>
            </a:r>
            <a:r>
              <a:rPr lang="de-DE" sz="2400" dirty="0" err="1"/>
              <a:t>that</a:t>
            </a:r>
            <a:r>
              <a:rPr lang="de-DE" sz="2400" dirty="0"/>
              <a:t> </a:t>
            </a:r>
            <a:r>
              <a:rPr lang="de-DE" sz="2400" dirty="0" err="1"/>
              <a:t>target</a:t>
            </a:r>
            <a:r>
              <a:rPr lang="de-DE" sz="2400" dirty="0"/>
              <a:t> </a:t>
            </a:r>
            <a:r>
              <a:rPr lang="de-DE" sz="2400" dirty="0" err="1"/>
              <a:t>employees</a:t>
            </a:r>
            <a:r>
              <a:rPr lang="de-DE" sz="2400" dirty="0"/>
              <a:t> in </a:t>
            </a:r>
            <a:r>
              <a:rPr lang="de-DE" sz="2400" dirty="0" err="1"/>
              <a:t>working</a:t>
            </a:r>
            <a:r>
              <a:rPr lang="de-DE" sz="2400" dirty="0"/>
              <a:t> </a:t>
            </a:r>
            <a:r>
              <a:rPr lang="de-DE" sz="2400" dirty="0" err="1"/>
              <a:t>or</a:t>
            </a:r>
            <a:r>
              <a:rPr lang="de-DE" sz="2400" dirty="0"/>
              <a:t> VET </a:t>
            </a:r>
            <a:r>
              <a:rPr lang="de-DE" sz="2400" dirty="0" err="1"/>
              <a:t>environments</a:t>
            </a:r>
            <a:r>
              <a:rPr lang="de-DE" sz="2400" dirty="0"/>
              <a:t> </a:t>
            </a:r>
            <a:r>
              <a:rPr lang="de-DE" sz="2400" dirty="0" err="1"/>
              <a:t>is</a:t>
            </a:r>
            <a:r>
              <a:rPr lang="de-DE" sz="2400" dirty="0"/>
              <a:t> </a:t>
            </a:r>
            <a:r>
              <a:rPr lang="de-DE" sz="2400" dirty="0" err="1"/>
              <a:t>significantly</a:t>
            </a:r>
            <a:r>
              <a:rPr lang="de-DE" sz="2400" dirty="0"/>
              <a:t> </a:t>
            </a:r>
            <a:r>
              <a:rPr lang="de-DE" sz="2400" dirty="0" err="1"/>
              <a:t>smaller</a:t>
            </a:r>
            <a:endParaRPr dirty="0"/>
          </a:p>
          <a:p>
            <a:pPr marL="342900" lvl="0" indent="-342900" algn="l" rtl="0">
              <a:spcBef>
                <a:spcPts val="2200"/>
              </a:spcBef>
              <a:spcAft>
                <a:spcPts val="0"/>
              </a:spcAft>
              <a:buSzPct val="80000"/>
              <a:buChar char="►"/>
            </a:pPr>
            <a:r>
              <a:rPr lang="de-DE" sz="2400" dirty="0" err="1"/>
              <a:t>One</a:t>
            </a:r>
            <a:r>
              <a:rPr lang="de-DE" sz="2400" dirty="0"/>
              <a:t> </a:t>
            </a:r>
            <a:r>
              <a:rPr lang="de-DE" sz="2400" dirty="0" err="1"/>
              <a:t>usually</a:t>
            </a:r>
            <a:r>
              <a:rPr lang="de-DE" sz="2400" dirty="0"/>
              <a:t> </a:t>
            </a:r>
            <a:r>
              <a:rPr lang="de-DE" sz="2400" dirty="0" err="1"/>
              <a:t>associates</a:t>
            </a:r>
            <a:r>
              <a:rPr lang="de-DE" sz="2400" dirty="0"/>
              <a:t> </a:t>
            </a:r>
            <a:r>
              <a:rPr lang="de-DE" sz="2400" dirty="0" err="1"/>
              <a:t>the</a:t>
            </a:r>
            <a:r>
              <a:rPr lang="de-DE" sz="2400" dirty="0"/>
              <a:t> </a:t>
            </a:r>
            <a:r>
              <a:rPr lang="de-DE" sz="2400" dirty="0" err="1"/>
              <a:t>road</a:t>
            </a:r>
            <a:r>
              <a:rPr lang="de-DE" sz="2400" dirty="0"/>
              <a:t> </a:t>
            </a:r>
            <a:r>
              <a:rPr lang="de-DE" sz="2400" dirty="0" err="1"/>
              <a:t>towards</a:t>
            </a:r>
            <a:r>
              <a:rPr lang="de-DE" sz="2400" dirty="0"/>
              <a:t> </a:t>
            </a:r>
            <a:r>
              <a:rPr lang="de-DE" sz="2400" dirty="0" err="1"/>
              <a:t>sustainability</a:t>
            </a:r>
            <a:r>
              <a:rPr lang="de-DE" sz="2400" dirty="0"/>
              <a:t> </a:t>
            </a:r>
            <a:r>
              <a:rPr lang="de-DE" sz="2400" dirty="0" err="1"/>
              <a:t>with</a:t>
            </a:r>
            <a:r>
              <a:rPr lang="de-DE" sz="2400" dirty="0"/>
              <a:t> organisational </a:t>
            </a:r>
            <a:r>
              <a:rPr lang="de-DE" sz="2400" dirty="0" err="1"/>
              <a:t>efforts</a:t>
            </a:r>
            <a:r>
              <a:rPr lang="de-DE" sz="2400" dirty="0"/>
              <a:t>, </a:t>
            </a:r>
            <a:r>
              <a:rPr lang="de-DE" sz="2400" dirty="0" err="1"/>
              <a:t>when</a:t>
            </a:r>
            <a:r>
              <a:rPr lang="de-DE" sz="2400" dirty="0"/>
              <a:t> in </a:t>
            </a:r>
            <a:r>
              <a:rPr lang="de-DE" sz="2400" dirty="0" err="1"/>
              <a:t>fact</a:t>
            </a:r>
            <a:r>
              <a:rPr lang="de-DE" sz="2400" dirty="0"/>
              <a:t> </a:t>
            </a:r>
            <a:r>
              <a:rPr lang="de-DE" sz="2400" dirty="0" err="1"/>
              <a:t>we</a:t>
            </a:r>
            <a:r>
              <a:rPr lang="de-DE" sz="2400" dirty="0"/>
              <a:t> </a:t>
            </a:r>
            <a:r>
              <a:rPr lang="de-DE" sz="2400" dirty="0" err="1"/>
              <a:t>may</a:t>
            </a:r>
            <a:r>
              <a:rPr lang="de-DE" sz="2400" dirty="0"/>
              <a:t> </a:t>
            </a:r>
            <a:r>
              <a:rPr lang="de-DE" sz="2400" dirty="0" err="1"/>
              <a:t>witness</a:t>
            </a:r>
            <a:r>
              <a:rPr lang="de-DE" sz="2400" dirty="0"/>
              <a:t> a </a:t>
            </a:r>
            <a:r>
              <a:rPr lang="de-DE" sz="2400" dirty="0" err="1"/>
              <a:t>truly</a:t>
            </a:r>
            <a:r>
              <a:rPr lang="de-DE" sz="2400" dirty="0"/>
              <a:t> </a:t>
            </a:r>
            <a:r>
              <a:rPr lang="de-DE" sz="2400" dirty="0" err="1"/>
              <a:t>sustainable</a:t>
            </a:r>
            <a:r>
              <a:rPr lang="de-DE" sz="2400" dirty="0"/>
              <a:t> </a:t>
            </a:r>
            <a:r>
              <a:rPr lang="de-DE" sz="2400" dirty="0" err="1"/>
              <a:t>future</a:t>
            </a:r>
            <a:r>
              <a:rPr lang="de-DE" sz="2400" dirty="0"/>
              <a:t> </a:t>
            </a:r>
            <a:r>
              <a:rPr lang="de-DE" sz="2400" dirty="0" err="1"/>
              <a:t>when</a:t>
            </a:r>
            <a:r>
              <a:rPr lang="de-DE" sz="2400" dirty="0"/>
              <a:t> </a:t>
            </a:r>
            <a:r>
              <a:rPr lang="de-DE" sz="2400" dirty="0" err="1"/>
              <a:t>there</a:t>
            </a:r>
            <a:r>
              <a:rPr lang="de-DE" sz="2400" dirty="0"/>
              <a:t> </a:t>
            </a:r>
            <a:r>
              <a:rPr lang="de-DE" sz="2400" dirty="0" err="1"/>
              <a:t>is</a:t>
            </a:r>
            <a:r>
              <a:rPr lang="de-DE" sz="2400" dirty="0"/>
              <a:t> an </a:t>
            </a:r>
            <a:r>
              <a:rPr lang="de-DE" sz="2400" dirty="0" err="1"/>
              <a:t>alignment</a:t>
            </a:r>
            <a:r>
              <a:rPr lang="de-DE" sz="2400" dirty="0"/>
              <a:t> </a:t>
            </a:r>
            <a:r>
              <a:rPr lang="de-DE" sz="2400" dirty="0" err="1"/>
              <a:t>of</a:t>
            </a:r>
            <a:r>
              <a:rPr lang="de-DE" sz="2400" dirty="0"/>
              <a:t>:</a:t>
            </a:r>
            <a:br>
              <a:rPr lang="de-DE" sz="2400" dirty="0"/>
            </a:br>
            <a:r>
              <a:rPr lang="de-DE" sz="2400" dirty="0"/>
              <a:t> </a:t>
            </a:r>
            <a:br>
              <a:rPr lang="de-DE" sz="2400" dirty="0"/>
            </a:br>
            <a:r>
              <a:rPr lang="de-DE" sz="2400" dirty="0"/>
              <a:t>a. The </a:t>
            </a:r>
            <a:r>
              <a:rPr lang="de-DE" sz="2400" dirty="0" err="1"/>
              <a:t>strategy</a:t>
            </a:r>
            <a:r>
              <a:rPr lang="de-DE" sz="2400" dirty="0"/>
              <a:t> </a:t>
            </a:r>
            <a:r>
              <a:rPr lang="de-DE" sz="2400" dirty="0" err="1"/>
              <a:t>and</a:t>
            </a:r>
            <a:r>
              <a:rPr lang="de-DE" sz="2400" dirty="0"/>
              <a:t> </a:t>
            </a:r>
            <a:r>
              <a:rPr lang="de-DE" sz="2400" dirty="0" err="1"/>
              <a:t>policies</a:t>
            </a:r>
            <a:r>
              <a:rPr lang="de-DE" sz="2400" dirty="0"/>
              <a:t> </a:t>
            </a:r>
            <a:r>
              <a:rPr lang="de-DE" sz="2400" dirty="0" err="1"/>
              <a:t>of</a:t>
            </a:r>
            <a:r>
              <a:rPr lang="de-DE" sz="2400" dirty="0"/>
              <a:t> </a:t>
            </a:r>
            <a:r>
              <a:rPr lang="de-DE" sz="2400" dirty="0" err="1"/>
              <a:t>the</a:t>
            </a:r>
            <a:r>
              <a:rPr lang="de-DE" sz="2400" dirty="0"/>
              <a:t> organisation </a:t>
            </a:r>
            <a:br>
              <a:rPr lang="de-DE" sz="2400" dirty="0"/>
            </a:br>
            <a:r>
              <a:rPr lang="de-DE" sz="2400" dirty="0"/>
              <a:t>b. The </a:t>
            </a:r>
            <a:r>
              <a:rPr lang="de-DE" sz="2400" dirty="0" err="1"/>
              <a:t>efforts</a:t>
            </a:r>
            <a:r>
              <a:rPr lang="de-DE" sz="2400" dirty="0"/>
              <a:t> </a:t>
            </a:r>
            <a:r>
              <a:rPr lang="de-DE" sz="2400" dirty="0" err="1"/>
              <a:t>of</a:t>
            </a:r>
            <a:r>
              <a:rPr lang="de-DE" sz="2400" dirty="0"/>
              <a:t> </a:t>
            </a:r>
            <a:r>
              <a:rPr lang="de-DE" sz="2400" dirty="0" err="1"/>
              <a:t>employees</a:t>
            </a:r>
            <a:r>
              <a:rPr lang="de-DE" sz="2400" dirty="0"/>
              <a:t>, </a:t>
            </a:r>
            <a:r>
              <a:rPr lang="de-DE" sz="2400" dirty="0" err="1"/>
              <a:t>individually</a:t>
            </a:r>
            <a:r>
              <a:rPr lang="de-DE" sz="2400" dirty="0"/>
              <a:t> </a:t>
            </a:r>
            <a:r>
              <a:rPr lang="de-DE" sz="2400" dirty="0" err="1"/>
              <a:t>and</a:t>
            </a:r>
            <a:r>
              <a:rPr lang="de-DE" sz="2400" dirty="0"/>
              <a:t> </a:t>
            </a:r>
            <a:r>
              <a:rPr lang="de-DE" sz="2400" dirty="0" err="1"/>
              <a:t>collectively</a:t>
            </a:r>
            <a:endParaRPr dirty="0"/>
          </a:p>
        </p:txBody>
      </p:sp>
      <p:pic>
        <p:nvPicPr>
          <p:cNvPr id="184" name="Google Shape;184;p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85" name="Google Shape;185;p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86" name="Google Shape;186;p4"/>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87" name="Google Shape;187;p4"/>
          <p:cNvPicPr preferRelativeResize="0"/>
          <p:nvPr/>
        </p:nvPicPr>
        <p:blipFill rotWithShape="1">
          <a:blip r:embed="rId6">
            <a:alphaModFix/>
          </a:blip>
          <a:srcRect/>
          <a:stretch/>
        </p:blipFill>
        <p:spPr>
          <a:xfrm rot="-526398">
            <a:off x="2346445" y="-807795"/>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500"/>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500"/>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2" end="2"/>
                                            </p:txEl>
                                          </p:spTgt>
                                        </p:tgtEl>
                                        <p:attrNameLst>
                                          <p:attrName>style.visibility</p:attrName>
                                        </p:attrNameLst>
                                      </p:cBhvr>
                                      <p:to>
                                        <p:strVal val="visible"/>
                                      </p:to>
                                    </p:set>
                                    <p:animEffect transition="in" filter="fade">
                                      <p:cBhvr>
                                        <p:cTn id="17" dur="500"/>
                                        <p:tgtEl>
                                          <p:spTgt spid="1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a:t>Introduction</a:t>
            </a:r>
            <a:r>
              <a:rPr lang="de-DE" dirty="0"/>
              <a:t/>
            </a:r>
            <a:br>
              <a:rPr lang="de-DE" dirty="0"/>
            </a:br>
            <a:r>
              <a:rPr lang="de-DE" sz="2800" dirty="0"/>
              <a:t>Understanding </a:t>
            </a:r>
            <a:r>
              <a:rPr lang="de-DE" sz="2800" dirty="0" err="1"/>
              <a:t>behaviour</a:t>
            </a:r>
            <a:r>
              <a:rPr lang="de-DE" sz="2800" dirty="0"/>
              <a:t> </a:t>
            </a:r>
            <a:endParaRPr dirty="0"/>
          </a:p>
        </p:txBody>
      </p:sp>
      <p:sp>
        <p:nvSpPr>
          <p:cNvPr id="193" name="Google Shape;193;p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920"/>
              <a:buChar char="►"/>
            </a:pPr>
            <a:r>
              <a:rPr lang="de-DE" sz="2400"/>
              <a:t>Let‘s address the distinction between the consumer and the employee. The same person holding both of these identities can make different choices related to sustainability depending on the context </a:t>
            </a:r>
            <a:endParaRPr/>
          </a:p>
          <a:p>
            <a:pPr marL="342900" lvl="0" indent="-342900" algn="l" rtl="0">
              <a:spcBef>
                <a:spcPts val="2200"/>
              </a:spcBef>
              <a:spcAft>
                <a:spcPts val="0"/>
              </a:spcAft>
              <a:buSzPts val="1920"/>
              <a:buChar char="►"/>
            </a:pPr>
            <a:r>
              <a:rPr lang="de-DE" sz="2400"/>
              <a:t>This can be attributed to compartmentalisation (Fast Company, 2019), meaning that individuals separate work and life, adjusting their behaviours accordingly </a:t>
            </a:r>
            <a:endParaRPr/>
          </a:p>
          <a:p>
            <a:pPr marL="342900" lvl="0" indent="-342900" algn="l" rtl="0">
              <a:spcBef>
                <a:spcPts val="2200"/>
              </a:spcBef>
              <a:spcAft>
                <a:spcPts val="0"/>
              </a:spcAft>
              <a:buSzPts val="1920"/>
              <a:buChar char="►"/>
            </a:pPr>
            <a:r>
              <a:rPr lang="de-DE" sz="2400"/>
              <a:t>As a result, in order to boost sustainability, it is beneficial to target the same population as employees </a:t>
            </a:r>
            <a:endParaRPr/>
          </a:p>
        </p:txBody>
      </p:sp>
      <p:pic>
        <p:nvPicPr>
          <p:cNvPr id="195" name="Google Shape;195;p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96" name="Google Shape;196;p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97" name="Google Shape;197;p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98" name="Google Shape;198;p5"/>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50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500"/>
                                        <p:tgtEl>
                                          <p:spTgt spid="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Effect transition="in" filter="fade">
                                      <p:cBhvr>
                                        <p:cTn id="17" dur="500"/>
                                        <p:tgtEl>
                                          <p:spTgt spid="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920"/>
              <a:buChar char="►"/>
            </a:pPr>
            <a:r>
              <a:rPr lang="de-DE" sz="2400" dirty="0"/>
              <a:t>A </a:t>
            </a:r>
            <a:r>
              <a:rPr lang="de-DE" sz="2400" dirty="0" err="1"/>
              <a:t>great</a:t>
            </a:r>
            <a:r>
              <a:rPr lang="de-DE" sz="2400" dirty="0"/>
              <a:t> </a:t>
            </a:r>
            <a:r>
              <a:rPr lang="de-DE" sz="2400" dirty="0" err="1"/>
              <a:t>tool</a:t>
            </a:r>
            <a:r>
              <a:rPr lang="de-DE" sz="2400" dirty="0"/>
              <a:t> </a:t>
            </a:r>
            <a:r>
              <a:rPr lang="de-DE" sz="2400" dirty="0" err="1"/>
              <a:t>to</a:t>
            </a:r>
            <a:r>
              <a:rPr lang="de-DE" sz="2400" dirty="0"/>
              <a:t> </a:t>
            </a:r>
            <a:r>
              <a:rPr lang="de-DE" sz="2400" dirty="0" err="1"/>
              <a:t>implement</a:t>
            </a:r>
            <a:r>
              <a:rPr lang="de-DE" sz="2400" dirty="0"/>
              <a:t> </a:t>
            </a:r>
            <a:r>
              <a:rPr lang="de-DE" sz="2400" dirty="0" err="1"/>
              <a:t>here</a:t>
            </a:r>
            <a:r>
              <a:rPr lang="de-DE" sz="2400" dirty="0"/>
              <a:t> </a:t>
            </a:r>
            <a:r>
              <a:rPr lang="de-DE" sz="2400" dirty="0" err="1"/>
              <a:t>is</a:t>
            </a:r>
            <a:r>
              <a:rPr lang="de-DE" sz="2400" dirty="0"/>
              <a:t> </a:t>
            </a:r>
            <a:r>
              <a:rPr lang="de-DE" sz="2400" dirty="0" err="1"/>
              <a:t>the</a:t>
            </a:r>
            <a:r>
              <a:rPr lang="de-DE" sz="2400" dirty="0"/>
              <a:t> so </a:t>
            </a:r>
            <a:r>
              <a:rPr lang="de-DE" sz="2400" dirty="0" err="1"/>
              <a:t>called</a:t>
            </a:r>
            <a:r>
              <a:rPr lang="de-DE" sz="2400" dirty="0"/>
              <a:t> Green </a:t>
            </a:r>
            <a:r>
              <a:rPr lang="de-DE" sz="2400" dirty="0" err="1"/>
              <a:t>Nudge</a:t>
            </a:r>
            <a:r>
              <a:rPr lang="de-DE" sz="2400" dirty="0"/>
              <a:t>. Coming </a:t>
            </a:r>
            <a:r>
              <a:rPr lang="de-DE" sz="2400" dirty="0" err="1"/>
              <a:t>from</a:t>
            </a:r>
            <a:r>
              <a:rPr lang="de-DE" sz="2400" dirty="0"/>
              <a:t> </a:t>
            </a:r>
            <a:r>
              <a:rPr lang="de-DE" sz="2400" dirty="0" err="1"/>
              <a:t>behavioural</a:t>
            </a:r>
            <a:r>
              <a:rPr lang="de-DE" sz="2400" dirty="0"/>
              <a:t> </a:t>
            </a:r>
            <a:r>
              <a:rPr lang="de-DE" sz="2400" dirty="0" err="1"/>
              <a:t>science</a:t>
            </a:r>
            <a:r>
              <a:rPr lang="de-DE" sz="2400" dirty="0"/>
              <a:t> – </a:t>
            </a:r>
            <a:r>
              <a:rPr lang="de-DE" sz="2400" dirty="0" err="1"/>
              <a:t>economics</a:t>
            </a:r>
            <a:r>
              <a:rPr lang="de-DE" sz="2400" dirty="0"/>
              <a:t>, </a:t>
            </a:r>
            <a:r>
              <a:rPr lang="de-DE" sz="2400" dirty="0" err="1"/>
              <a:t>nudges</a:t>
            </a:r>
            <a:r>
              <a:rPr lang="de-DE" sz="2400" dirty="0"/>
              <a:t> </a:t>
            </a:r>
            <a:r>
              <a:rPr lang="de-DE" sz="2400" dirty="0" err="1"/>
              <a:t>are</a:t>
            </a:r>
            <a:r>
              <a:rPr lang="de-DE" sz="2400" dirty="0"/>
              <a:t> </a:t>
            </a:r>
            <a:r>
              <a:rPr lang="de-DE" sz="2400" dirty="0" err="1"/>
              <a:t>subtle</a:t>
            </a:r>
            <a:r>
              <a:rPr lang="de-DE" sz="2400" dirty="0"/>
              <a:t> </a:t>
            </a:r>
            <a:r>
              <a:rPr lang="de-DE" sz="2400" dirty="0" err="1"/>
              <a:t>suggestions</a:t>
            </a:r>
            <a:r>
              <a:rPr lang="de-DE" sz="2400" dirty="0"/>
              <a:t> </a:t>
            </a:r>
            <a:r>
              <a:rPr lang="de-DE" sz="2400" dirty="0" err="1"/>
              <a:t>and</a:t>
            </a:r>
            <a:r>
              <a:rPr lang="de-DE" sz="2400" dirty="0"/>
              <a:t> </a:t>
            </a:r>
            <a:r>
              <a:rPr lang="de-DE" sz="2400" dirty="0" err="1"/>
              <a:t>gentle</a:t>
            </a:r>
            <a:r>
              <a:rPr lang="de-DE" sz="2400" dirty="0"/>
              <a:t> </a:t>
            </a:r>
            <a:r>
              <a:rPr lang="de-DE" sz="2400" dirty="0" err="1"/>
              <a:t>attempts</a:t>
            </a:r>
            <a:r>
              <a:rPr lang="de-DE" sz="2400" dirty="0"/>
              <a:t> </a:t>
            </a:r>
            <a:r>
              <a:rPr lang="de-DE" sz="2400" dirty="0" err="1"/>
              <a:t>to</a:t>
            </a:r>
            <a:r>
              <a:rPr lang="de-DE" sz="2400" dirty="0"/>
              <a:t> </a:t>
            </a:r>
            <a:r>
              <a:rPr lang="de-DE" sz="2400" dirty="0" err="1"/>
              <a:t>persuade</a:t>
            </a:r>
            <a:r>
              <a:rPr lang="de-DE" sz="2400" dirty="0"/>
              <a:t> </a:t>
            </a:r>
            <a:r>
              <a:rPr lang="de-DE" sz="2400" dirty="0" err="1"/>
              <a:t>individuals</a:t>
            </a:r>
            <a:r>
              <a:rPr lang="de-DE" sz="2400" dirty="0"/>
              <a:t> </a:t>
            </a:r>
            <a:r>
              <a:rPr lang="de-DE" sz="2400" dirty="0" err="1"/>
              <a:t>to</a:t>
            </a:r>
            <a:r>
              <a:rPr lang="de-DE" sz="2400" dirty="0"/>
              <a:t> </a:t>
            </a:r>
            <a:r>
              <a:rPr lang="de-DE" sz="2400" dirty="0" err="1"/>
              <a:t>make</a:t>
            </a:r>
            <a:r>
              <a:rPr lang="de-DE" sz="2400" dirty="0"/>
              <a:t> </a:t>
            </a:r>
            <a:r>
              <a:rPr lang="de-DE" sz="2400" dirty="0" err="1"/>
              <a:t>certain</a:t>
            </a:r>
            <a:r>
              <a:rPr lang="de-DE" sz="2400" dirty="0"/>
              <a:t> </a:t>
            </a:r>
            <a:r>
              <a:rPr lang="de-DE" sz="2400" dirty="0" err="1"/>
              <a:t>choices</a:t>
            </a:r>
            <a:r>
              <a:rPr lang="de-DE" sz="2400" dirty="0"/>
              <a:t>. </a:t>
            </a:r>
            <a:r>
              <a:rPr lang="de-DE" sz="2400" dirty="0" err="1"/>
              <a:t>They</a:t>
            </a:r>
            <a:r>
              <a:rPr lang="de-DE" sz="2400" dirty="0"/>
              <a:t> </a:t>
            </a:r>
            <a:r>
              <a:rPr lang="de-DE" sz="2400" dirty="0" err="1"/>
              <a:t>are</a:t>
            </a:r>
            <a:r>
              <a:rPr lang="de-DE" sz="2400" dirty="0"/>
              <a:t> </a:t>
            </a:r>
            <a:r>
              <a:rPr lang="de-DE" sz="2400" dirty="0" err="1"/>
              <a:t>called</a:t>
            </a:r>
            <a:r>
              <a:rPr lang="de-DE" sz="2400" dirty="0"/>
              <a:t> ‘</a:t>
            </a:r>
            <a:r>
              <a:rPr lang="de-DE" sz="2400" dirty="0" err="1"/>
              <a:t>green</a:t>
            </a:r>
            <a:r>
              <a:rPr lang="de-DE" sz="2400" dirty="0"/>
              <a:t>’ </a:t>
            </a:r>
            <a:r>
              <a:rPr lang="de-DE" sz="2400" dirty="0" err="1"/>
              <a:t>when</a:t>
            </a:r>
            <a:r>
              <a:rPr lang="de-DE" sz="2400" dirty="0"/>
              <a:t> </a:t>
            </a:r>
            <a:r>
              <a:rPr lang="de-DE" sz="2400" dirty="0" err="1"/>
              <a:t>the</a:t>
            </a:r>
            <a:r>
              <a:rPr lang="de-DE" sz="2400" dirty="0"/>
              <a:t> </a:t>
            </a:r>
            <a:r>
              <a:rPr lang="de-DE" sz="2400" dirty="0" err="1"/>
              <a:t>choice</a:t>
            </a:r>
            <a:r>
              <a:rPr lang="de-DE" sz="2400" dirty="0"/>
              <a:t> </a:t>
            </a:r>
            <a:r>
              <a:rPr lang="de-DE" sz="2400" dirty="0" err="1"/>
              <a:t>concerns</a:t>
            </a:r>
            <a:r>
              <a:rPr lang="de-DE" sz="2400" dirty="0"/>
              <a:t> environmental </a:t>
            </a:r>
            <a:r>
              <a:rPr lang="de-DE" sz="2400" dirty="0" err="1"/>
              <a:t>matters</a:t>
            </a:r>
            <a:r>
              <a:rPr lang="de-DE" sz="2400" dirty="0"/>
              <a:t> (Andersen </a:t>
            </a:r>
            <a:r>
              <a:rPr lang="de-DE" sz="2400" dirty="0" err="1"/>
              <a:t>and</a:t>
            </a:r>
            <a:r>
              <a:rPr lang="de-DE" sz="2400" dirty="0"/>
              <a:t> </a:t>
            </a:r>
            <a:r>
              <a:rPr lang="de-DE" sz="2400" dirty="0" err="1"/>
              <a:t>Halpern</a:t>
            </a:r>
            <a:r>
              <a:rPr lang="de-DE" sz="2400" dirty="0"/>
              <a:t>, 2020).</a:t>
            </a:r>
            <a:endParaRPr dirty="0"/>
          </a:p>
          <a:p>
            <a:pPr marL="342900" lvl="0" indent="-342900" algn="l" rtl="0">
              <a:spcBef>
                <a:spcPts val="2200"/>
              </a:spcBef>
              <a:spcAft>
                <a:spcPts val="0"/>
              </a:spcAft>
              <a:buSzPts val="1920"/>
              <a:buChar char="►"/>
            </a:pPr>
            <a:r>
              <a:rPr lang="de-DE" sz="2400" dirty="0"/>
              <a:t>In </a:t>
            </a:r>
            <a:r>
              <a:rPr lang="de-DE" sz="2400" dirty="0" err="1"/>
              <a:t>its</a:t>
            </a:r>
            <a:r>
              <a:rPr lang="de-DE" sz="2400" dirty="0"/>
              <a:t> </a:t>
            </a:r>
            <a:r>
              <a:rPr lang="de-DE" sz="2400" dirty="0" err="1"/>
              <a:t>simplest</a:t>
            </a:r>
            <a:r>
              <a:rPr lang="de-DE" sz="2400" dirty="0"/>
              <a:t> form a Green </a:t>
            </a:r>
            <a:r>
              <a:rPr lang="de-DE" sz="2400" dirty="0" err="1"/>
              <a:t>nudge</a:t>
            </a:r>
            <a:r>
              <a:rPr lang="de-DE" sz="2400" dirty="0"/>
              <a:t> </a:t>
            </a:r>
            <a:r>
              <a:rPr lang="de-DE" sz="2400" dirty="0" err="1"/>
              <a:t>can</a:t>
            </a:r>
            <a:r>
              <a:rPr lang="de-DE" sz="2400" dirty="0"/>
              <a:t> </a:t>
            </a:r>
            <a:r>
              <a:rPr lang="de-DE" sz="2400" dirty="0" err="1"/>
              <a:t>be</a:t>
            </a:r>
            <a:r>
              <a:rPr lang="de-DE" sz="2400" dirty="0"/>
              <a:t> a </a:t>
            </a:r>
            <a:r>
              <a:rPr lang="de-DE" sz="2400" dirty="0" err="1"/>
              <a:t>sign</a:t>
            </a:r>
            <a:r>
              <a:rPr lang="de-DE" sz="2400" dirty="0"/>
              <a:t> </a:t>
            </a:r>
            <a:r>
              <a:rPr lang="de-DE" sz="2400" dirty="0" err="1"/>
              <a:t>above</a:t>
            </a:r>
            <a:r>
              <a:rPr lang="de-DE" sz="2400" dirty="0"/>
              <a:t> a </a:t>
            </a:r>
            <a:r>
              <a:rPr lang="de-DE" sz="2400" dirty="0" err="1"/>
              <a:t>recycling</a:t>
            </a:r>
            <a:r>
              <a:rPr lang="de-DE" sz="2400" dirty="0"/>
              <a:t> </a:t>
            </a:r>
            <a:r>
              <a:rPr lang="de-DE" sz="2400" dirty="0" err="1"/>
              <a:t>can</a:t>
            </a:r>
            <a:r>
              <a:rPr lang="de-DE" sz="2400" dirty="0"/>
              <a:t> </a:t>
            </a:r>
            <a:r>
              <a:rPr lang="de-DE" sz="2400" dirty="0" err="1"/>
              <a:t>saying</a:t>
            </a:r>
            <a:r>
              <a:rPr lang="de-DE" sz="2400" dirty="0"/>
              <a:t> “</a:t>
            </a:r>
            <a:r>
              <a:rPr lang="de-DE" sz="2400" dirty="0" err="1"/>
              <a:t>Don’t</a:t>
            </a:r>
            <a:r>
              <a:rPr lang="de-DE" sz="2400" dirty="0"/>
              <a:t> </a:t>
            </a:r>
            <a:r>
              <a:rPr lang="de-DE" sz="2400" dirty="0" err="1"/>
              <a:t>forget</a:t>
            </a:r>
            <a:r>
              <a:rPr lang="de-DE" sz="2400" dirty="0"/>
              <a:t> </a:t>
            </a:r>
            <a:r>
              <a:rPr lang="de-DE" sz="2400" dirty="0" err="1"/>
              <a:t>to</a:t>
            </a:r>
            <a:r>
              <a:rPr lang="de-DE" sz="2400" dirty="0"/>
              <a:t> recycle </a:t>
            </a:r>
            <a:r>
              <a:rPr lang="de-DE" sz="2400" dirty="0" err="1"/>
              <a:t>today</a:t>
            </a:r>
            <a:r>
              <a:rPr lang="de-DE" sz="2400" dirty="0"/>
              <a:t>!”, </a:t>
            </a:r>
            <a:r>
              <a:rPr lang="de-DE" sz="2400" dirty="0" err="1"/>
              <a:t>reminding</a:t>
            </a:r>
            <a:r>
              <a:rPr lang="de-DE" sz="2400" dirty="0"/>
              <a:t> </a:t>
            </a:r>
            <a:r>
              <a:rPr lang="de-DE" sz="2400" dirty="0" err="1"/>
              <a:t>the</a:t>
            </a:r>
            <a:r>
              <a:rPr lang="de-DE" sz="2400" dirty="0"/>
              <a:t> </a:t>
            </a:r>
            <a:r>
              <a:rPr lang="de-DE" sz="2400" dirty="0" err="1"/>
              <a:t>employees</a:t>
            </a:r>
            <a:r>
              <a:rPr lang="de-DE" sz="2400" dirty="0"/>
              <a:t> </a:t>
            </a:r>
            <a:r>
              <a:rPr lang="de-DE" sz="2400" dirty="0" err="1"/>
              <a:t>that</a:t>
            </a:r>
            <a:r>
              <a:rPr lang="de-DE" sz="2400" dirty="0"/>
              <a:t> </a:t>
            </a:r>
            <a:r>
              <a:rPr lang="de-DE" sz="2400" dirty="0" err="1"/>
              <a:t>they</a:t>
            </a:r>
            <a:r>
              <a:rPr lang="de-DE" sz="2400" dirty="0"/>
              <a:t> </a:t>
            </a:r>
            <a:r>
              <a:rPr lang="de-DE" sz="2400" dirty="0" err="1"/>
              <a:t>should</a:t>
            </a:r>
            <a:r>
              <a:rPr lang="de-DE" sz="2400" dirty="0"/>
              <a:t> recycle, </a:t>
            </a:r>
            <a:r>
              <a:rPr lang="de-DE" sz="2400" dirty="0" err="1"/>
              <a:t>instead</a:t>
            </a:r>
            <a:r>
              <a:rPr lang="de-DE" sz="2400" dirty="0"/>
              <a:t> </a:t>
            </a:r>
            <a:r>
              <a:rPr lang="de-DE" sz="2400" dirty="0" err="1"/>
              <a:t>of</a:t>
            </a:r>
            <a:r>
              <a:rPr lang="de-DE" sz="2400" dirty="0"/>
              <a:t> </a:t>
            </a:r>
            <a:r>
              <a:rPr lang="de-DE" sz="2400" dirty="0" err="1"/>
              <a:t>forcing</a:t>
            </a:r>
            <a:r>
              <a:rPr lang="de-DE" sz="2400" dirty="0"/>
              <a:t> </a:t>
            </a:r>
            <a:r>
              <a:rPr lang="de-DE" sz="2400" dirty="0" err="1"/>
              <a:t>them</a:t>
            </a:r>
            <a:r>
              <a:rPr lang="de-DE" sz="2400" dirty="0"/>
              <a:t> </a:t>
            </a:r>
            <a:r>
              <a:rPr lang="de-DE" sz="2400" dirty="0" err="1"/>
              <a:t>to</a:t>
            </a:r>
            <a:r>
              <a:rPr lang="de-DE" sz="2400" dirty="0"/>
              <a:t>. </a:t>
            </a:r>
            <a:endParaRPr sz="2400" dirty="0"/>
          </a:p>
        </p:txBody>
      </p:sp>
      <p:pic>
        <p:nvPicPr>
          <p:cNvPr id="205" name="Google Shape;205;p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06" name="Google Shape;206;p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07" name="Google Shape;207;p6"/>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08" name="Google Shape;208;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Introduction</a:t>
            </a:r>
            <a:br>
              <a:rPr lang="de-DE"/>
            </a:br>
            <a:r>
              <a:rPr lang="de-DE" sz="2800"/>
              <a:t>Understanding behaviour </a:t>
            </a:r>
            <a:endParaRPr/>
          </a:p>
        </p:txBody>
      </p:sp>
      <p:pic>
        <p:nvPicPr>
          <p:cNvPr id="209" name="Google Shape;209;p6"/>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animEffect transition="in" filter="fade">
                                      <p:cBhvr>
                                        <p:cTn id="7" dur="500"/>
                                        <p:tgtEl>
                                          <p:spTgt spid="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3">
                                            <p:txEl>
                                              <p:pRg st="1" end="1"/>
                                            </p:txEl>
                                          </p:spTgt>
                                        </p:tgtEl>
                                        <p:attrNameLst>
                                          <p:attrName>style.visibility</p:attrName>
                                        </p:attrNameLst>
                                      </p:cBhvr>
                                      <p:to>
                                        <p:strVal val="visible"/>
                                      </p:to>
                                    </p:set>
                                    <p:animEffect transition="in" filter="fade">
                                      <p:cBhvr>
                                        <p:cTn id="12" dur="500"/>
                                        <p:tgtEl>
                                          <p:spTgt spid="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err="1"/>
              <a:t>Having</a:t>
            </a:r>
            <a:r>
              <a:rPr lang="de-DE" sz="2400" dirty="0"/>
              <a:t> </a:t>
            </a:r>
            <a:r>
              <a:rPr lang="de-DE" sz="2400" dirty="0" err="1"/>
              <a:t>set</a:t>
            </a:r>
            <a:r>
              <a:rPr lang="de-DE" sz="2400" dirty="0"/>
              <a:t> </a:t>
            </a:r>
            <a:r>
              <a:rPr lang="de-DE" sz="2400" dirty="0" err="1"/>
              <a:t>the</a:t>
            </a:r>
            <a:r>
              <a:rPr lang="de-DE" sz="2400" dirty="0"/>
              <a:t> </a:t>
            </a:r>
            <a:r>
              <a:rPr lang="de-DE" sz="2400" dirty="0" err="1"/>
              <a:t>theoretical</a:t>
            </a:r>
            <a:r>
              <a:rPr lang="de-DE" sz="2400" dirty="0"/>
              <a:t> </a:t>
            </a:r>
            <a:r>
              <a:rPr lang="de-DE" sz="2400" dirty="0" err="1"/>
              <a:t>foundations</a:t>
            </a:r>
            <a:r>
              <a:rPr lang="de-DE" sz="2400" dirty="0"/>
              <a:t>, </a:t>
            </a:r>
            <a:r>
              <a:rPr lang="de-DE" sz="2400" dirty="0" err="1"/>
              <a:t>we</a:t>
            </a:r>
            <a:r>
              <a:rPr lang="de-DE" sz="2400" dirty="0"/>
              <a:t> </a:t>
            </a:r>
            <a:r>
              <a:rPr lang="de-DE" sz="2400" dirty="0" err="1"/>
              <a:t>can</a:t>
            </a:r>
            <a:r>
              <a:rPr lang="de-DE" sz="2400" dirty="0"/>
              <a:t> </a:t>
            </a:r>
            <a:r>
              <a:rPr lang="de-DE" sz="2400" dirty="0" err="1"/>
              <a:t>proceed</a:t>
            </a:r>
            <a:r>
              <a:rPr lang="de-DE" sz="2400" dirty="0"/>
              <a:t> </a:t>
            </a:r>
            <a:r>
              <a:rPr lang="de-DE" sz="2400" dirty="0" err="1"/>
              <a:t>examining</a:t>
            </a:r>
            <a:r>
              <a:rPr lang="de-DE" sz="2400" dirty="0"/>
              <a:t> </a:t>
            </a:r>
            <a:r>
              <a:rPr lang="de-DE" sz="2400" dirty="0" err="1"/>
              <a:t>some</a:t>
            </a:r>
            <a:r>
              <a:rPr lang="de-DE" sz="2400" dirty="0"/>
              <a:t> </a:t>
            </a:r>
            <a:r>
              <a:rPr lang="de-DE" sz="2400" dirty="0" err="1"/>
              <a:t>indicative</a:t>
            </a:r>
            <a:r>
              <a:rPr lang="de-DE" sz="2400" dirty="0"/>
              <a:t> </a:t>
            </a:r>
            <a:r>
              <a:rPr lang="de-DE" sz="2400" dirty="0" err="1"/>
              <a:t>practical</a:t>
            </a:r>
            <a:r>
              <a:rPr lang="de-DE" sz="2400" dirty="0"/>
              <a:t> </a:t>
            </a:r>
            <a:r>
              <a:rPr lang="de-DE" sz="2400" dirty="0" err="1"/>
              <a:t>applications</a:t>
            </a:r>
            <a:r>
              <a:rPr lang="de-DE" sz="2400" dirty="0"/>
              <a:t>. </a:t>
            </a:r>
            <a:r>
              <a:rPr lang="de-DE" sz="2400" dirty="0" err="1"/>
              <a:t>You</a:t>
            </a:r>
            <a:r>
              <a:rPr lang="de-DE" sz="2400" dirty="0"/>
              <a:t> </a:t>
            </a:r>
            <a:r>
              <a:rPr lang="de-DE" sz="2400" dirty="0" err="1"/>
              <a:t>can</a:t>
            </a:r>
            <a:r>
              <a:rPr lang="de-DE" sz="2400" dirty="0"/>
              <a:t> </a:t>
            </a:r>
            <a:r>
              <a:rPr lang="de-DE" sz="2400" dirty="0" err="1"/>
              <a:t>either</a:t>
            </a:r>
            <a:r>
              <a:rPr lang="de-DE" sz="2400" dirty="0"/>
              <a:t> </a:t>
            </a:r>
            <a:r>
              <a:rPr lang="de-DE" sz="2400" dirty="0" err="1"/>
              <a:t>copy</a:t>
            </a:r>
            <a:r>
              <a:rPr lang="de-DE" sz="2400" dirty="0"/>
              <a:t> </a:t>
            </a:r>
            <a:r>
              <a:rPr lang="de-DE" sz="2400" dirty="0" err="1"/>
              <a:t>them</a:t>
            </a:r>
            <a:r>
              <a:rPr lang="de-DE" sz="2400" dirty="0"/>
              <a:t> </a:t>
            </a:r>
            <a:r>
              <a:rPr lang="de-DE" sz="2400" dirty="0" err="1"/>
              <a:t>as</a:t>
            </a:r>
            <a:r>
              <a:rPr lang="de-DE" sz="2400" dirty="0"/>
              <a:t> </a:t>
            </a:r>
            <a:r>
              <a:rPr lang="de-DE" sz="2400" dirty="0" err="1"/>
              <a:t>they</a:t>
            </a:r>
            <a:r>
              <a:rPr lang="de-DE" sz="2400" dirty="0"/>
              <a:t> </a:t>
            </a:r>
            <a:r>
              <a:rPr lang="de-DE" sz="2400" dirty="0" err="1"/>
              <a:t>are</a:t>
            </a:r>
            <a:r>
              <a:rPr lang="de-DE" sz="2400" dirty="0"/>
              <a:t> </a:t>
            </a:r>
            <a:r>
              <a:rPr lang="de-DE" sz="2400" dirty="0" err="1"/>
              <a:t>or</a:t>
            </a:r>
            <a:r>
              <a:rPr lang="de-DE" sz="2400" dirty="0"/>
              <a:t> </a:t>
            </a:r>
            <a:r>
              <a:rPr lang="de-DE" sz="2400" dirty="0" err="1"/>
              <a:t>observe</a:t>
            </a:r>
            <a:r>
              <a:rPr lang="de-DE" sz="2400" dirty="0"/>
              <a:t> </a:t>
            </a:r>
            <a:r>
              <a:rPr lang="de-DE" sz="2400" dirty="0" err="1"/>
              <a:t>your</a:t>
            </a:r>
            <a:r>
              <a:rPr lang="de-DE" sz="2400" dirty="0"/>
              <a:t> </a:t>
            </a:r>
            <a:r>
              <a:rPr lang="de-DE" sz="2400" dirty="0" err="1"/>
              <a:t>own</a:t>
            </a:r>
            <a:r>
              <a:rPr lang="de-DE" sz="2400" dirty="0"/>
              <a:t> </a:t>
            </a:r>
            <a:r>
              <a:rPr lang="de-DE" sz="2400" dirty="0" err="1"/>
              <a:t>environment</a:t>
            </a:r>
            <a:r>
              <a:rPr lang="de-DE" sz="2400" dirty="0"/>
              <a:t> </a:t>
            </a:r>
            <a:r>
              <a:rPr lang="de-DE" sz="2400" dirty="0" err="1"/>
              <a:t>and</a:t>
            </a:r>
            <a:r>
              <a:rPr lang="de-DE" sz="2400" dirty="0"/>
              <a:t> </a:t>
            </a:r>
            <a:r>
              <a:rPr lang="de-DE" sz="2400" dirty="0" err="1"/>
              <a:t>identify</a:t>
            </a:r>
            <a:r>
              <a:rPr lang="de-DE" sz="2400" dirty="0"/>
              <a:t> </a:t>
            </a:r>
            <a:r>
              <a:rPr lang="de-DE" sz="2400" dirty="0" err="1"/>
              <a:t>whether</a:t>
            </a:r>
            <a:r>
              <a:rPr lang="de-DE" sz="2400" dirty="0"/>
              <a:t> a </a:t>
            </a:r>
            <a:r>
              <a:rPr lang="de-DE" sz="2400" dirty="0" err="1"/>
              <a:t>more</a:t>
            </a:r>
            <a:r>
              <a:rPr lang="de-DE" sz="2400" dirty="0"/>
              <a:t> </a:t>
            </a:r>
            <a:r>
              <a:rPr lang="de-DE" sz="2400" dirty="0" err="1"/>
              <a:t>customized</a:t>
            </a:r>
            <a:r>
              <a:rPr lang="de-DE" sz="2400" dirty="0"/>
              <a:t> </a:t>
            </a:r>
            <a:r>
              <a:rPr lang="de-DE" sz="2400" dirty="0" err="1"/>
              <a:t>approach</a:t>
            </a:r>
            <a:r>
              <a:rPr lang="de-DE" sz="2400" dirty="0"/>
              <a:t> </a:t>
            </a:r>
            <a:r>
              <a:rPr lang="de-DE" sz="2400" dirty="0" err="1"/>
              <a:t>can</a:t>
            </a:r>
            <a:r>
              <a:rPr lang="de-DE" sz="2400" dirty="0"/>
              <a:t> </a:t>
            </a:r>
            <a:r>
              <a:rPr lang="de-DE" sz="2400" dirty="0" err="1"/>
              <a:t>be</a:t>
            </a:r>
            <a:r>
              <a:rPr lang="de-DE" sz="2400" dirty="0"/>
              <a:t> </a:t>
            </a:r>
            <a:r>
              <a:rPr lang="de-DE" sz="2400" dirty="0" err="1"/>
              <a:t>implemented</a:t>
            </a:r>
            <a:r>
              <a:rPr lang="de-DE" sz="2400" dirty="0"/>
              <a:t>. The </a:t>
            </a:r>
            <a:r>
              <a:rPr lang="de-DE" sz="2400" dirty="0" err="1"/>
              <a:t>process</a:t>
            </a:r>
            <a:r>
              <a:rPr lang="de-DE" sz="2400" dirty="0"/>
              <a:t> </a:t>
            </a:r>
            <a:r>
              <a:rPr lang="de-DE" sz="2400" dirty="0" err="1"/>
              <a:t>is</a:t>
            </a:r>
            <a:r>
              <a:rPr lang="de-DE" sz="2400" dirty="0"/>
              <a:t> </a:t>
            </a:r>
            <a:r>
              <a:rPr lang="de-DE" sz="2400" dirty="0" err="1"/>
              <a:t>highly</a:t>
            </a:r>
            <a:r>
              <a:rPr lang="de-DE" sz="2400" dirty="0"/>
              <a:t> </a:t>
            </a:r>
            <a:r>
              <a:rPr lang="de-DE" sz="2400" dirty="0" err="1"/>
              <a:t>creative</a:t>
            </a:r>
            <a:r>
              <a:rPr lang="de-DE" sz="2400" dirty="0"/>
              <a:t> </a:t>
            </a:r>
            <a:r>
              <a:rPr lang="de-DE" sz="2400" dirty="0" err="1"/>
              <a:t>and</a:t>
            </a:r>
            <a:r>
              <a:rPr lang="de-DE" sz="2400" dirty="0"/>
              <a:t> </a:t>
            </a:r>
            <a:r>
              <a:rPr lang="de-DE" sz="2400" dirty="0" err="1"/>
              <a:t>can</a:t>
            </a:r>
            <a:r>
              <a:rPr lang="de-DE" sz="2400" dirty="0"/>
              <a:t> </a:t>
            </a:r>
            <a:r>
              <a:rPr lang="de-DE" sz="2400" dirty="0" err="1"/>
              <a:t>yield</a:t>
            </a:r>
            <a:r>
              <a:rPr lang="de-DE" sz="2400" dirty="0"/>
              <a:t> </a:t>
            </a:r>
            <a:r>
              <a:rPr lang="de-DE" sz="2400" dirty="0" err="1"/>
              <a:t>exponential</a:t>
            </a:r>
            <a:r>
              <a:rPr lang="de-DE" sz="2400" dirty="0"/>
              <a:t> </a:t>
            </a:r>
            <a:r>
              <a:rPr lang="de-DE" sz="2400" dirty="0" err="1"/>
              <a:t>results</a:t>
            </a:r>
            <a:r>
              <a:rPr lang="de-DE" sz="2400" dirty="0"/>
              <a:t> in </a:t>
            </a:r>
            <a:r>
              <a:rPr lang="de-DE" sz="2400" dirty="0" err="1"/>
              <a:t>favor</a:t>
            </a:r>
            <a:r>
              <a:rPr lang="de-DE" sz="2400" dirty="0"/>
              <a:t> </a:t>
            </a:r>
            <a:r>
              <a:rPr lang="de-DE" sz="2400" dirty="0" err="1"/>
              <a:t>of</a:t>
            </a:r>
            <a:r>
              <a:rPr lang="de-DE" sz="2400" dirty="0"/>
              <a:t> </a:t>
            </a:r>
            <a:r>
              <a:rPr lang="de-DE" sz="2400" dirty="0" err="1"/>
              <a:t>your</a:t>
            </a:r>
            <a:r>
              <a:rPr lang="de-DE" sz="2400" dirty="0"/>
              <a:t> </a:t>
            </a:r>
            <a:r>
              <a:rPr lang="de-DE" sz="2400" dirty="0" err="1"/>
              <a:t>organization’s</a:t>
            </a:r>
            <a:r>
              <a:rPr lang="de-DE" sz="2400" dirty="0"/>
              <a:t> </a:t>
            </a:r>
            <a:r>
              <a:rPr lang="de-DE" sz="2400" dirty="0" err="1"/>
              <a:t>sustainability</a:t>
            </a:r>
            <a:r>
              <a:rPr lang="de-DE" sz="2400" dirty="0"/>
              <a:t>. </a:t>
            </a:r>
            <a:endParaRPr dirty="0"/>
          </a:p>
        </p:txBody>
      </p:sp>
      <p:pic>
        <p:nvPicPr>
          <p:cNvPr id="216" name="Google Shape;216;p7"/>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17" name="Google Shape;217;p7"/>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18" name="Google Shape;218;p7"/>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19" name="Google Shape;219;p7"/>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20" name="Google Shape;220;p7"/>
          <p:cNvPicPr preferRelativeResize="0"/>
          <p:nvPr/>
        </p:nvPicPr>
        <p:blipFill rotWithShape="1">
          <a:blip r:embed="rId6">
            <a:alphaModFix/>
          </a:blip>
          <a:srcRect/>
          <a:stretch/>
        </p:blipFill>
        <p:spPr>
          <a:xfrm rot="-526398">
            <a:off x="2346445" y="-807795"/>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animEffect transition="in" filter="fade">
                                      <p:cBhvr>
                                        <p:cTn id="7" dur="500"/>
                                        <p:tgtEl>
                                          <p:spTgt spid="2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8"/>
          <p:cNvSpPr txBox="1">
            <a:spLocks noGrp="1"/>
          </p:cNvSpPr>
          <p:nvPr>
            <p:ph type="body" idx="1"/>
          </p:nvPr>
        </p:nvSpPr>
        <p:spPr>
          <a:xfrm>
            <a:off x="655000" y="1845959"/>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err="1"/>
              <a:t>Use</a:t>
            </a:r>
            <a:r>
              <a:rPr lang="de-DE" sz="2000" dirty="0"/>
              <a:t> </a:t>
            </a:r>
            <a:r>
              <a:rPr lang="de-DE" sz="2000" dirty="0" err="1"/>
              <a:t>tablets</a:t>
            </a:r>
            <a:r>
              <a:rPr lang="de-DE" sz="2000" dirty="0"/>
              <a:t> </a:t>
            </a:r>
            <a:r>
              <a:rPr lang="de-DE" sz="2000" dirty="0" err="1"/>
              <a:t>and</a:t>
            </a:r>
            <a:r>
              <a:rPr lang="de-DE" sz="2000" dirty="0"/>
              <a:t> </a:t>
            </a:r>
            <a:r>
              <a:rPr lang="de-DE" sz="2000" dirty="0" err="1"/>
              <a:t>computers</a:t>
            </a:r>
            <a:r>
              <a:rPr lang="de-DE" sz="2000" dirty="0"/>
              <a:t>, </a:t>
            </a:r>
            <a:r>
              <a:rPr lang="de-DE" sz="2000" dirty="0" err="1"/>
              <a:t>which</a:t>
            </a:r>
            <a:r>
              <a:rPr lang="de-DE" sz="2000" dirty="0"/>
              <a:t> </a:t>
            </a:r>
            <a:r>
              <a:rPr lang="de-DE" sz="2000" dirty="0" err="1"/>
              <a:t>allow</a:t>
            </a:r>
            <a:r>
              <a:rPr lang="de-DE" sz="2000" dirty="0"/>
              <a:t> </a:t>
            </a:r>
            <a:r>
              <a:rPr lang="de-DE" sz="2000" dirty="0" err="1"/>
              <a:t>you</a:t>
            </a:r>
            <a:r>
              <a:rPr lang="de-DE" sz="2000" dirty="0"/>
              <a:t> </a:t>
            </a:r>
            <a:r>
              <a:rPr lang="de-DE" sz="2000" dirty="0" err="1"/>
              <a:t>to</a:t>
            </a:r>
            <a:r>
              <a:rPr lang="de-DE" sz="2000" dirty="0"/>
              <a:t> save </a:t>
            </a:r>
            <a:r>
              <a:rPr lang="de-DE" sz="2000" dirty="0" err="1"/>
              <a:t>paper</a:t>
            </a:r>
            <a:r>
              <a:rPr lang="de-DE" sz="2000" dirty="0"/>
              <a:t> </a:t>
            </a:r>
            <a:r>
              <a:rPr lang="de-DE" sz="2000" dirty="0" err="1"/>
              <a:t>by</a:t>
            </a:r>
            <a:r>
              <a:rPr lang="de-DE" sz="2000" dirty="0"/>
              <a:t> </a:t>
            </a:r>
            <a:r>
              <a:rPr lang="de-DE" sz="2000" dirty="0" err="1"/>
              <a:t>using</a:t>
            </a:r>
            <a:r>
              <a:rPr lang="de-DE" sz="2000" dirty="0"/>
              <a:t> digital </a:t>
            </a:r>
            <a:r>
              <a:rPr lang="de-DE" sz="2000" dirty="0" err="1"/>
              <a:t>tools</a:t>
            </a:r>
            <a:r>
              <a:rPr lang="de-DE" sz="2000" dirty="0"/>
              <a:t>. </a:t>
            </a:r>
            <a:r>
              <a:rPr lang="de-DE" sz="2000" dirty="0" err="1"/>
              <a:t>Opt</a:t>
            </a:r>
            <a:r>
              <a:rPr lang="de-DE" sz="2000" dirty="0"/>
              <a:t> </a:t>
            </a:r>
            <a:r>
              <a:rPr lang="de-DE" sz="2000" dirty="0" err="1"/>
              <a:t>for</a:t>
            </a:r>
            <a:r>
              <a:rPr lang="de-DE" sz="2000" dirty="0"/>
              <a:t> digital </a:t>
            </a:r>
            <a:r>
              <a:rPr lang="de-DE" sz="2000" dirty="0" err="1"/>
              <a:t>tools</a:t>
            </a:r>
            <a:r>
              <a:rPr lang="de-DE" sz="2000" dirty="0"/>
              <a:t> </a:t>
            </a:r>
            <a:r>
              <a:rPr lang="de-DE" sz="2000" dirty="0" err="1"/>
              <a:t>that</a:t>
            </a:r>
            <a:r>
              <a:rPr lang="de-DE" sz="2000" dirty="0"/>
              <a:t> </a:t>
            </a:r>
            <a:r>
              <a:rPr lang="de-DE" sz="2000" dirty="0" err="1"/>
              <a:t>increase</a:t>
            </a:r>
            <a:r>
              <a:rPr lang="de-DE" sz="2000" dirty="0"/>
              <a:t> </a:t>
            </a:r>
            <a:r>
              <a:rPr lang="de-DE" sz="2000" dirty="0" err="1"/>
              <a:t>efficiency</a:t>
            </a:r>
            <a:r>
              <a:rPr lang="de-DE" sz="2000" dirty="0"/>
              <a:t> </a:t>
            </a:r>
            <a:r>
              <a:rPr lang="de-DE" sz="2000" dirty="0" err="1"/>
              <a:t>and</a:t>
            </a:r>
            <a:r>
              <a:rPr lang="de-DE" sz="2000" dirty="0"/>
              <a:t> </a:t>
            </a:r>
            <a:r>
              <a:rPr lang="de-DE" sz="2000" dirty="0" err="1"/>
              <a:t>reduce</a:t>
            </a:r>
            <a:r>
              <a:rPr lang="de-DE" sz="2000" dirty="0"/>
              <a:t> </a:t>
            </a:r>
            <a:r>
              <a:rPr lang="de-DE" sz="2000" dirty="0" err="1"/>
              <a:t>clutter</a:t>
            </a:r>
            <a:r>
              <a:rPr lang="de-DE" sz="2000" dirty="0"/>
              <a:t>, </a:t>
            </a:r>
            <a:r>
              <a:rPr lang="de-DE" sz="2000" dirty="0" err="1"/>
              <a:t>by</a:t>
            </a:r>
            <a:r>
              <a:rPr lang="de-DE" sz="2000" dirty="0"/>
              <a:t> </a:t>
            </a:r>
            <a:r>
              <a:rPr lang="de-DE" sz="2000" dirty="0" err="1"/>
              <a:t>having</a:t>
            </a:r>
            <a:r>
              <a:rPr lang="de-DE" sz="2000" dirty="0"/>
              <a:t> </a:t>
            </a:r>
            <a:r>
              <a:rPr lang="de-DE" sz="2000" dirty="0" err="1"/>
              <a:t>e-books</a:t>
            </a:r>
            <a:r>
              <a:rPr lang="de-DE" sz="2000" dirty="0"/>
              <a:t> </a:t>
            </a:r>
            <a:r>
              <a:rPr lang="de-DE" sz="2000" dirty="0" err="1"/>
              <a:t>and</a:t>
            </a:r>
            <a:r>
              <a:rPr lang="de-DE" sz="2000" dirty="0"/>
              <a:t> </a:t>
            </a:r>
            <a:r>
              <a:rPr lang="de-DE" sz="2000" dirty="0" err="1"/>
              <a:t>educational</a:t>
            </a:r>
            <a:r>
              <a:rPr lang="de-DE" sz="2000" dirty="0"/>
              <a:t> material on it.  </a:t>
            </a:r>
            <a:endParaRPr dirty="0"/>
          </a:p>
          <a:p>
            <a:pPr marL="342900" lvl="0" indent="-342900" algn="just" rtl="0">
              <a:spcBef>
                <a:spcPts val="2200"/>
              </a:spcBef>
              <a:spcAft>
                <a:spcPts val="0"/>
              </a:spcAft>
              <a:buSzPts val="1600"/>
              <a:buChar char="►"/>
            </a:pPr>
            <a:r>
              <a:rPr lang="de-DE" sz="2000" dirty="0" err="1"/>
              <a:t>Teach</a:t>
            </a:r>
            <a:r>
              <a:rPr lang="de-DE" sz="2000" dirty="0"/>
              <a:t> </a:t>
            </a:r>
            <a:r>
              <a:rPr lang="de-DE" sz="2000" dirty="0" err="1"/>
              <a:t>your</a:t>
            </a:r>
            <a:r>
              <a:rPr lang="de-DE" sz="2000" dirty="0"/>
              <a:t> VET </a:t>
            </a:r>
            <a:r>
              <a:rPr lang="de-DE" sz="2000" dirty="0" err="1"/>
              <a:t>students</a:t>
            </a:r>
            <a:r>
              <a:rPr lang="de-DE" sz="2000" dirty="0"/>
              <a:t> </a:t>
            </a:r>
            <a:r>
              <a:rPr lang="de-DE" sz="2000" dirty="0" err="1"/>
              <a:t>to</a:t>
            </a:r>
            <a:r>
              <a:rPr lang="de-DE" sz="2000" dirty="0"/>
              <a:t> </a:t>
            </a:r>
            <a:r>
              <a:rPr lang="de-DE" sz="2000" dirty="0" err="1"/>
              <a:t>use</a:t>
            </a:r>
            <a:r>
              <a:rPr lang="de-DE" sz="2000" dirty="0"/>
              <a:t> a digital </a:t>
            </a:r>
            <a:r>
              <a:rPr lang="de-DE" sz="2000" dirty="0" err="1"/>
              <a:t>calendar</a:t>
            </a:r>
            <a:r>
              <a:rPr lang="de-DE" sz="2000" dirty="0"/>
              <a:t> </a:t>
            </a:r>
            <a:r>
              <a:rPr lang="de-DE" sz="2000" dirty="0" err="1"/>
              <a:t>instead</a:t>
            </a:r>
            <a:r>
              <a:rPr lang="de-DE" sz="2000" dirty="0"/>
              <a:t> </a:t>
            </a:r>
            <a:r>
              <a:rPr lang="de-DE" sz="2000" dirty="0" err="1"/>
              <a:t>of</a:t>
            </a:r>
            <a:r>
              <a:rPr lang="de-DE" sz="2000" dirty="0"/>
              <a:t> </a:t>
            </a:r>
            <a:r>
              <a:rPr lang="de-DE" sz="2000" dirty="0" err="1"/>
              <a:t>paper</a:t>
            </a:r>
            <a:r>
              <a:rPr lang="de-DE" sz="2000" dirty="0"/>
              <a:t> </a:t>
            </a:r>
            <a:r>
              <a:rPr lang="de-DE" sz="2000" dirty="0" err="1"/>
              <a:t>agendas</a:t>
            </a:r>
            <a:r>
              <a:rPr lang="de-DE" sz="2000" dirty="0"/>
              <a:t> </a:t>
            </a:r>
            <a:r>
              <a:rPr lang="de-DE" sz="2000" dirty="0" err="1"/>
              <a:t>for</a:t>
            </a:r>
            <a:r>
              <a:rPr lang="de-DE" sz="2000" dirty="0"/>
              <a:t> </a:t>
            </a:r>
            <a:r>
              <a:rPr lang="de-DE" sz="2000" dirty="0" err="1"/>
              <a:t>note-taking</a:t>
            </a:r>
            <a:r>
              <a:rPr lang="de-DE" sz="2000" dirty="0"/>
              <a:t>. </a:t>
            </a:r>
            <a:r>
              <a:rPr lang="de-DE" sz="2000" dirty="0" err="1"/>
              <a:t>You</a:t>
            </a:r>
            <a:r>
              <a:rPr lang="de-DE" sz="2000" dirty="0"/>
              <a:t> </a:t>
            </a:r>
            <a:r>
              <a:rPr lang="de-DE" sz="2000" dirty="0" err="1"/>
              <a:t>can</a:t>
            </a:r>
            <a:r>
              <a:rPr lang="de-DE" sz="2000" dirty="0"/>
              <a:t> </a:t>
            </a:r>
            <a:r>
              <a:rPr lang="de-DE" sz="2000" dirty="0" err="1"/>
              <a:t>highlight</a:t>
            </a:r>
            <a:r>
              <a:rPr lang="de-DE" sz="2000" dirty="0"/>
              <a:t> </a:t>
            </a:r>
            <a:r>
              <a:rPr lang="de-DE" sz="2000" dirty="0" err="1"/>
              <a:t>the</a:t>
            </a:r>
            <a:r>
              <a:rPr lang="de-DE" sz="2000" dirty="0"/>
              <a:t> positive </a:t>
            </a:r>
            <a:r>
              <a:rPr lang="de-DE" sz="2000" dirty="0" err="1"/>
              <a:t>aspects</a:t>
            </a:r>
            <a:r>
              <a:rPr lang="de-DE" sz="2000" dirty="0"/>
              <a:t> </a:t>
            </a:r>
            <a:r>
              <a:rPr lang="de-DE" sz="2000" dirty="0" err="1"/>
              <a:t>of</a:t>
            </a:r>
            <a:r>
              <a:rPr lang="de-DE" sz="2000" dirty="0"/>
              <a:t> </a:t>
            </a:r>
            <a:r>
              <a:rPr lang="de-DE" sz="2000" dirty="0" err="1"/>
              <a:t>this</a:t>
            </a:r>
            <a:r>
              <a:rPr lang="de-DE" sz="2000" dirty="0"/>
              <a:t>, such </a:t>
            </a:r>
            <a:r>
              <a:rPr lang="de-DE" sz="2000" dirty="0" err="1"/>
              <a:t>as</a:t>
            </a:r>
            <a:r>
              <a:rPr lang="de-DE" sz="2000" dirty="0"/>
              <a:t> </a:t>
            </a:r>
            <a:r>
              <a:rPr lang="de-DE" sz="2000" dirty="0" err="1"/>
              <a:t>convenience</a:t>
            </a:r>
            <a:r>
              <a:rPr lang="de-DE" sz="2000" dirty="0"/>
              <a:t>, </a:t>
            </a:r>
            <a:r>
              <a:rPr lang="de-DE" sz="2000" dirty="0" err="1"/>
              <a:t>the</a:t>
            </a:r>
            <a:r>
              <a:rPr lang="de-DE" sz="2000" dirty="0"/>
              <a:t> </a:t>
            </a:r>
            <a:r>
              <a:rPr lang="de-DE" sz="2000" dirty="0" err="1"/>
              <a:t>ability</a:t>
            </a:r>
            <a:r>
              <a:rPr lang="de-DE" sz="2000" dirty="0"/>
              <a:t> </a:t>
            </a:r>
            <a:r>
              <a:rPr lang="de-DE" sz="2000" dirty="0" err="1"/>
              <a:t>to</a:t>
            </a:r>
            <a:r>
              <a:rPr lang="de-DE" sz="2000" dirty="0"/>
              <a:t> </a:t>
            </a:r>
            <a:r>
              <a:rPr lang="de-DE" sz="2000" dirty="0" err="1"/>
              <a:t>sync</a:t>
            </a:r>
            <a:r>
              <a:rPr lang="de-DE" sz="2000" dirty="0"/>
              <a:t> </a:t>
            </a:r>
            <a:r>
              <a:rPr lang="de-DE" sz="2000" dirty="0" err="1"/>
              <a:t>across</a:t>
            </a:r>
            <a:r>
              <a:rPr lang="de-DE" sz="2000" dirty="0"/>
              <a:t> </a:t>
            </a:r>
            <a:r>
              <a:rPr lang="de-DE" sz="2000" dirty="0" err="1"/>
              <a:t>devices</a:t>
            </a:r>
            <a:r>
              <a:rPr lang="de-DE" sz="2000" dirty="0"/>
              <a:t> — </a:t>
            </a:r>
            <a:r>
              <a:rPr lang="de-DE" sz="2000" dirty="0" err="1"/>
              <a:t>something</a:t>
            </a:r>
            <a:r>
              <a:rPr lang="de-DE" sz="2000" dirty="0"/>
              <a:t> </a:t>
            </a:r>
            <a:r>
              <a:rPr lang="de-DE" sz="2000" dirty="0" err="1"/>
              <a:t>paper</a:t>
            </a:r>
            <a:r>
              <a:rPr lang="de-DE" sz="2000" dirty="0"/>
              <a:t> </a:t>
            </a:r>
            <a:r>
              <a:rPr lang="de-DE" sz="2000" dirty="0" err="1"/>
              <a:t>cannot</a:t>
            </a:r>
            <a:r>
              <a:rPr lang="de-DE" sz="2000" dirty="0"/>
              <a:t> do — </a:t>
            </a:r>
            <a:r>
              <a:rPr lang="de-DE" sz="2000" dirty="0" err="1"/>
              <a:t>and</a:t>
            </a:r>
            <a:r>
              <a:rPr lang="de-DE" sz="2000" dirty="0"/>
              <a:t> </a:t>
            </a:r>
            <a:r>
              <a:rPr lang="de-DE" sz="2000" dirty="0" err="1"/>
              <a:t>the</a:t>
            </a:r>
            <a:r>
              <a:rPr lang="de-DE" sz="2000" dirty="0"/>
              <a:t> potential </a:t>
            </a:r>
            <a:r>
              <a:rPr lang="de-DE" sz="2000" dirty="0" err="1"/>
              <a:t>for</a:t>
            </a:r>
            <a:r>
              <a:rPr lang="de-DE" sz="2000" dirty="0"/>
              <a:t> </a:t>
            </a:r>
            <a:r>
              <a:rPr lang="de-DE" sz="2000" dirty="0" err="1"/>
              <a:t>collective</a:t>
            </a:r>
            <a:r>
              <a:rPr lang="de-DE" sz="2000" dirty="0"/>
              <a:t> </a:t>
            </a:r>
            <a:r>
              <a:rPr lang="de-DE" sz="2000" dirty="0" err="1"/>
              <a:t>organization</a:t>
            </a:r>
            <a:r>
              <a:rPr lang="de-DE" sz="2000" dirty="0"/>
              <a:t>. </a:t>
            </a:r>
            <a:r>
              <a:rPr lang="de-DE" sz="2000" dirty="0" err="1"/>
              <a:t>Everyone</a:t>
            </a:r>
            <a:r>
              <a:rPr lang="de-DE" sz="2000" dirty="0"/>
              <a:t> </a:t>
            </a:r>
            <a:r>
              <a:rPr lang="de-DE" sz="2000" dirty="0" err="1"/>
              <a:t>can</a:t>
            </a:r>
            <a:r>
              <a:rPr lang="de-DE" sz="2000" dirty="0"/>
              <a:t> </a:t>
            </a:r>
            <a:r>
              <a:rPr lang="de-DE" sz="2000" dirty="0" err="1"/>
              <a:t>choose</a:t>
            </a:r>
            <a:r>
              <a:rPr lang="de-DE" sz="2000" dirty="0"/>
              <a:t> </a:t>
            </a:r>
            <a:r>
              <a:rPr lang="de-DE" sz="2000" dirty="0" err="1"/>
              <a:t>to</a:t>
            </a:r>
            <a:r>
              <a:rPr lang="de-DE" sz="2000" dirty="0"/>
              <a:t> </a:t>
            </a:r>
            <a:r>
              <a:rPr lang="de-DE" sz="2000" dirty="0" err="1"/>
              <a:t>share</a:t>
            </a:r>
            <a:r>
              <a:rPr lang="de-DE" sz="2000" dirty="0"/>
              <a:t> </a:t>
            </a:r>
            <a:r>
              <a:rPr lang="de-DE" sz="2000" dirty="0" err="1"/>
              <a:t>their</a:t>
            </a:r>
            <a:r>
              <a:rPr lang="de-DE" sz="2000" dirty="0"/>
              <a:t> </a:t>
            </a:r>
            <a:r>
              <a:rPr lang="de-DE" sz="2000" dirty="0" err="1"/>
              <a:t>availability</a:t>
            </a:r>
            <a:r>
              <a:rPr lang="de-DE" sz="2000" dirty="0"/>
              <a:t>, </a:t>
            </a:r>
            <a:r>
              <a:rPr lang="de-DE" sz="2000" dirty="0" err="1"/>
              <a:t>making</a:t>
            </a:r>
            <a:r>
              <a:rPr lang="de-DE" sz="2000" dirty="0"/>
              <a:t> </a:t>
            </a:r>
            <a:r>
              <a:rPr lang="de-DE" sz="2000" dirty="0" err="1"/>
              <a:t>it</a:t>
            </a:r>
            <a:r>
              <a:rPr lang="de-DE" sz="2000" dirty="0"/>
              <a:t> </a:t>
            </a:r>
            <a:r>
              <a:rPr lang="de-DE" sz="2000" dirty="0" err="1"/>
              <a:t>easier</a:t>
            </a:r>
            <a:r>
              <a:rPr lang="de-DE" sz="2000" dirty="0"/>
              <a:t> </a:t>
            </a:r>
            <a:r>
              <a:rPr lang="de-DE" sz="2000" dirty="0" err="1"/>
              <a:t>to</a:t>
            </a:r>
            <a:r>
              <a:rPr lang="de-DE" sz="2000" dirty="0"/>
              <a:t> </a:t>
            </a:r>
            <a:r>
              <a:rPr lang="de-DE" sz="2000" dirty="0" err="1"/>
              <a:t>arrange</a:t>
            </a:r>
            <a:r>
              <a:rPr lang="de-DE" sz="2000" dirty="0"/>
              <a:t> </a:t>
            </a:r>
            <a:r>
              <a:rPr lang="de-DE" sz="2000" dirty="0" err="1"/>
              <a:t>meet-ups</a:t>
            </a:r>
            <a:r>
              <a:rPr lang="de-DE" sz="2000" dirty="0"/>
              <a:t>. </a:t>
            </a:r>
            <a:endParaRPr dirty="0"/>
          </a:p>
          <a:p>
            <a:pPr marL="342900" lvl="0" indent="-342900" algn="just" rtl="0">
              <a:spcBef>
                <a:spcPts val="2200"/>
              </a:spcBef>
              <a:spcAft>
                <a:spcPts val="0"/>
              </a:spcAft>
              <a:buSzPts val="1600"/>
              <a:buChar char="►"/>
            </a:pPr>
            <a:r>
              <a:rPr lang="de-DE" sz="2000" dirty="0" err="1"/>
              <a:t>Whenever</a:t>
            </a:r>
            <a:r>
              <a:rPr lang="de-DE" sz="2000" dirty="0"/>
              <a:t> </a:t>
            </a:r>
            <a:r>
              <a:rPr lang="de-DE" sz="2000" dirty="0" err="1"/>
              <a:t>necessary</a:t>
            </a:r>
            <a:r>
              <a:rPr lang="de-DE" sz="2000" dirty="0"/>
              <a:t>, </a:t>
            </a:r>
            <a:r>
              <a:rPr lang="de-DE" sz="2000" dirty="0" err="1"/>
              <a:t>opt</a:t>
            </a:r>
            <a:r>
              <a:rPr lang="de-DE" sz="2000" dirty="0"/>
              <a:t> </a:t>
            </a:r>
            <a:r>
              <a:rPr lang="de-DE" sz="2000" dirty="0" err="1"/>
              <a:t>for</a:t>
            </a:r>
            <a:r>
              <a:rPr lang="de-DE" sz="2000" dirty="0"/>
              <a:t> </a:t>
            </a:r>
            <a:r>
              <a:rPr lang="de-DE" sz="2000" dirty="0" err="1"/>
              <a:t>recycled</a:t>
            </a:r>
            <a:r>
              <a:rPr lang="de-DE" sz="2000" dirty="0"/>
              <a:t> </a:t>
            </a:r>
            <a:r>
              <a:rPr lang="de-DE" sz="2000" dirty="0" err="1"/>
              <a:t>paper</a:t>
            </a:r>
            <a:r>
              <a:rPr lang="de-DE" sz="2000" dirty="0"/>
              <a:t> </a:t>
            </a:r>
            <a:r>
              <a:rPr lang="de-DE" sz="2000" dirty="0" err="1"/>
              <a:t>and</a:t>
            </a:r>
            <a:r>
              <a:rPr lang="de-DE" sz="2000" dirty="0"/>
              <a:t> </a:t>
            </a:r>
            <a:r>
              <a:rPr lang="de-DE" sz="2000" dirty="0" err="1"/>
              <a:t>make</a:t>
            </a:r>
            <a:r>
              <a:rPr lang="de-DE" sz="2000" dirty="0"/>
              <a:t> </a:t>
            </a:r>
            <a:r>
              <a:rPr lang="de-DE" sz="2000" dirty="0" err="1"/>
              <a:t>sure</a:t>
            </a:r>
            <a:r>
              <a:rPr lang="de-DE" sz="2000" dirty="0"/>
              <a:t> </a:t>
            </a:r>
            <a:r>
              <a:rPr lang="de-DE" sz="2000" dirty="0" err="1"/>
              <a:t>to</a:t>
            </a:r>
            <a:r>
              <a:rPr lang="de-DE" sz="2000" dirty="0"/>
              <a:t> stress </a:t>
            </a:r>
            <a:r>
              <a:rPr lang="de-DE" sz="2000" dirty="0" err="1"/>
              <a:t>the</a:t>
            </a:r>
            <a:r>
              <a:rPr lang="de-DE" sz="2000" dirty="0"/>
              <a:t> </a:t>
            </a:r>
            <a:r>
              <a:rPr lang="de-DE" sz="2000" dirty="0" err="1"/>
              <a:t>fact</a:t>
            </a:r>
            <a:r>
              <a:rPr lang="de-DE" sz="2000" dirty="0"/>
              <a:t> </a:t>
            </a:r>
            <a:r>
              <a:rPr lang="de-DE" sz="2000" dirty="0" err="1"/>
              <a:t>that</a:t>
            </a:r>
            <a:r>
              <a:rPr lang="de-DE" sz="2000" dirty="0"/>
              <a:t> </a:t>
            </a:r>
            <a:r>
              <a:rPr lang="de-DE" sz="2000" dirty="0" err="1"/>
              <a:t>you</a:t>
            </a:r>
            <a:r>
              <a:rPr lang="de-DE" sz="2000" dirty="0"/>
              <a:t> do. This will </a:t>
            </a:r>
            <a:r>
              <a:rPr lang="de-DE" sz="2000" dirty="0" err="1"/>
              <a:t>gradually</a:t>
            </a:r>
            <a:r>
              <a:rPr lang="de-DE" sz="2000" dirty="0"/>
              <a:t> </a:t>
            </a:r>
            <a:r>
              <a:rPr lang="de-DE" sz="2000" dirty="0" err="1"/>
              <a:t>reinforce</a:t>
            </a:r>
            <a:r>
              <a:rPr lang="de-DE" sz="2000" dirty="0"/>
              <a:t> </a:t>
            </a:r>
            <a:r>
              <a:rPr lang="de-DE" sz="2000" dirty="0" err="1"/>
              <a:t>the</a:t>
            </a:r>
            <a:r>
              <a:rPr lang="de-DE" sz="2000" dirty="0"/>
              <a:t> </a:t>
            </a:r>
            <a:r>
              <a:rPr lang="de-DE" sz="2000" dirty="0" err="1"/>
              <a:t>desire</a:t>
            </a:r>
            <a:r>
              <a:rPr lang="de-DE" sz="2000" dirty="0"/>
              <a:t> </a:t>
            </a:r>
            <a:r>
              <a:rPr lang="de-DE" sz="2000" dirty="0" err="1"/>
              <a:t>to</a:t>
            </a:r>
            <a:r>
              <a:rPr lang="de-DE" sz="2000" dirty="0"/>
              <a:t> </a:t>
            </a:r>
            <a:r>
              <a:rPr lang="de-DE" sz="2000" dirty="0" err="1"/>
              <a:t>use</a:t>
            </a:r>
            <a:r>
              <a:rPr lang="de-DE" sz="2000" dirty="0"/>
              <a:t> </a:t>
            </a:r>
            <a:r>
              <a:rPr lang="de-DE" sz="2000" dirty="0" err="1"/>
              <a:t>recycled</a:t>
            </a:r>
            <a:r>
              <a:rPr lang="de-DE" sz="2000" dirty="0"/>
              <a:t>  </a:t>
            </a:r>
            <a:r>
              <a:rPr lang="de-DE" sz="2000" dirty="0" err="1"/>
              <a:t>materials</a:t>
            </a:r>
            <a:r>
              <a:rPr lang="de-DE" sz="2000" dirty="0"/>
              <a:t> </a:t>
            </a:r>
            <a:r>
              <a:rPr lang="de-DE" sz="2000" dirty="0" err="1"/>
              <a:t>for</a:t>
            </a:r>
            <a:r>
              <a:rPr lang="de-DE" sz="2000" dirty="0"/>
              <a:t> </a:t>
            </a:r>
            <a:r>
              <a:rPr lang="de-DE" sz="2000" dirty="0" err="1"/>
              <a:t>other</a:t>
            </a:r>
            <a:r>
              <a:rPr lang="de-DE" sz="2000" dirty="0"/>
              <a:t> </a:t>
            </a:r>
            <a:r>
              <a:rPr lang="de-DE" sz="2000" dirty="0" err="1"/>
              <a:t>activities</a:t>
            </a:r>
            <a:r>
              <a:rPr lang="de-DE" sz="2000" dirty="0"/>
              <a:t> </a:t>
            </a:r>
            <a:r>
              <a:rPr lang="de-DE" sz="2000" dirty="0" err="1"/>
              <a:t>as</a:t>
            </a:r>
            <a:r>
              <a:rPr lang="de-DE" sz="2000" dirty="0"/>
              <a:t> </a:t>
            </a:r>
            <a:r>
              <a:rPr lang="de-DE" sz="2000" dirty="0" err="1"/>
              <a:t>well</a:t>
            </a:r>
            <a:r>
              <a:rPr lang="de-DE" sz="2000" dirty="0"/>
              <a:t>. </a:t>
            </a:r>
            <a:endParaRPr sz="2800" dirty="0"/>
          </a:p>
        </p:txBody>
      </p:sp>
      <p:pic>
        <p:nvPicPr>
          <p:cNvPr id="227" name="Google Shape;227;p8"/>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28" name="Google Shape;228;p8"/>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29" name="Google Shape;229;p8"/>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30" name="Google Shape;230;p8"/>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31" name="Google Shape;231;p8"/>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animEffect transition="in" filter="fade">
                                      <p:cBhvr>
                                        <p:cTn id="7" dur="500"/>
                                        <p:tgtEl>
                                          <p:spTgt spid="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xEl>
                                              <p:pRg st="1" end="1"/>
                                            </p:txEl>
                                          </p:spTgt>
                                        </p:tgtEl>
                                        <p:attrNameLst>
                                          <p:attrName>style.visibility</p:attrName>
                                        </p:attrNameLst>
                                      </p:cBhvr>
                                      <p:to>
                                        <p:strVal val="visible"/>
                                      </p:to>
                                    </p:set>
                                    <p:animEffect transition="in" filter="fade">
                                      <p:cBhvr>
                                        <p:cTn id="12" dur="500"/>
                                        <p:tgtEl>
                                          <p:spTgt spid="2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
                                            <p:txEl>
                                              <p:pRg st="2" end="2"/>
                                            </p:txEl>
                                          </p:spTgt>
                                        </p:tgtEl>
                                        <p:attrNameLst>
                                          <p:attrName>style.visibility</p:attrName>
                                        </p:attrNameLst>
                                      </p:cBhvr>
                                      <p:to>
                                        <p:strVal val="visible"/>
                                      </p:to>
                                    </p:set>
                                    <p:animEffect transition="in" filter="fade">
                                      <p:cBhvr>
                                        <p:cTn id="17" dur="500"/>
                                        <p:tgtEl>
                                          <p:spTgt spid="2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9"/>
          <p:cNvSpPr txBox="1">
            <a:spLocks noGrp="1"/>
          </p:cNvSpPr>
          <p:nvPr>
            <p:ph type="body" idx="1"/>
          </p:nvPr>
        </p:nvSpPr>
        <p:spPr>
          <a:xfrm>
            <a:off x="655000" y="1845959"/>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err="1"/>
              <a:t>It's</a:t>
            </a:r>
            <a:r>
              <a:rPr lang="de-DE" sz="2000" dirty="0"/>
              <a:t> </a:t>
            </a:r>
            <a:r>
              <a:rPr lang="de-DE" sz="2000" dirty="0" err="1"/>
              <a:t>crucial</a:t>
            </a:r>
            <a:r>
              <a:rPr lang="de-DE" sz="2000" dirty="0"/>
              <a:t> </a:t>
            </a:r>
            <a:r>
              <a:rPr lang="de-DE" sz="2000" dirty="0" err="1"/>
              <a:t>to</a:t>
            </a:r>
            <a:r>
              <a:rPr lang="de-DE" sz="2000" dirty="0"/>
              <a:t> </a:t>
            </a:r>
            <a:r>
              <a:rPr lang="de-DE" sz="2000" dirty="0" err="1"/>
              <a:t>remember</a:t>
            </a:r>
            <a:r>
              <a:rPr lang="de-DE" sz="2000" dirty="0"/>
              <a:t> </a:t>
            </a:r>
            <a:r>
              <a:rPr lang="de-DE" sz="2000" dirty="0" err="1"/>
              <a:t>that</a:t>
            </a:r>
            <a:r>
              <a:rPr lang="de-DE" sz="2000" dirty="0"/>
              <a:t> digital </a:t>
            </a:r>
            <a:r>
              <a:rPr lang="de-DE" sz="2000" dirty="0" err="1"/>
              <a:t>devices</a:t>
            </a:r>
            <a:r>
              <a:rPr lang="de-DE" sz="2000" dirty="0"/>
              <a:t> still </a:t>
            </a:r>
            <a:r>
              <a:rPr lang="de-DE" sz="2000" dirty="0" err="1"/>
              <a:t>have</a:t>
            </a:r>
            <a:r>
              <a:rPr lang="de-DE" sz="2000" dirty="0"/>
              <a:t> an environmental </a:t>
            </a:r>
            <a:r>
              <a:rPr lang="de-DE" sz="2000" dirty="0" err="1"/>
              <a:t>impact</a:t>
            </a:r>
            <a:r>
              <a:rPr lang="de-DE" sz="2000" dirty="0"/>
              <a:t> </a:t>
            </a:r>
            <a:r>
              <a:rPr lang="de-DE" sz="2000" dirty="0" err="1"/>
              <a:t>through</a:t>
            </a:r>
            <a:r>
              <a:rPr lang="de-DE" sz="2000" dirty="0"/>
              <a:t> </a:t>
            </a:r>
            <a:r>
              <a:rPr lang="de-DE" sz="2000" dirty="0" err="1"/>
              <a:t>energy</a:t>
            </a:r>
            <a:r>
              <a:rPr lang="de-DE" sz="2000" dirty="0"/>
              <a:t> </a:t>
            </a:r>
            <a:r>
              <a:rPr lang="de-DE" sz="2000" dirty="0" err="1"/>
              <a:t>usage</a:t>
            </a:r>
            <a:r>
              <a:rPr lang="de-DE" sz="2000" dirty="0"/>
              <a:t> </a:t>
            </a:r>
            <a:r>
              <a:rPr lang="de-DE" sz="2000" dirty="0" err="1"/>
              <a:t>and</a:t>
            </a:r>
            <a:r>
              <a:rPr lang="de-DE" sz="2000" dirty="0"/>
              <a:t> electronic </a:t>
            </a:r>
            <a:r>
              <a:rPr lang="de-DE" sz="2000" dirty="0" err="1"/>
              <a:t>waste</a:t>
            </a:r>
            <a:r>
              <a:rPr lang="de-DE" sz="2000" dirty="0"/>
              <a:t>. </a:t>
            </a:r>
            <a:r>
              <a:rPr lang="de-DE" sz="2000" dirty="0" err="1"/>
              <a:t>Therefore</a:t>
            </a:r>
            <a:r>
              <a:rPr lang="de-DE" sz="2000" dirty="0"/>
              <a:t>, </a:t>
            </a:r>
            <a:r>
              <a:rPr lang="de-DE" sz="2000" dirty="0" err="1"/>
              <a:t>make</a:t>
            </a:r>
            <a:r>
              <a:rPr lang="de-DE" sz="2000" dirty="0"/>
              <a:t> </a:t>
            </a:r>
            <a:r>
              <a:rPr lang="de-DE" sz="2000" dirty="0" err="1"/>
              <a:t>sure</a:t>
            </a:r>
            <a:r>
              <a:rPr lang="de-DE" sz="2000" dirty="0"/>
              <a:t> </a:t>
            </a:r>
            <a:r>
              <a:rPr lang="de-DE" sz="2000" dirty="0" err="1"/>
              <a:t>to</a:t>
            </a:r>
            <a:r>
              <a:rPr lang="de-DE" sz="2000" dirty="0"/>
              <a:t> </a:t>
            </a:r>
            <a:r>
              <a:rPr lang="de-DE" sz="2000" dirty="0" err="1"/>
              <a:t>study</a:t>
            </a:r>
            <a:r>
              <a:rPr lang="de-DE" sz="2000" dirty="0"/>
              <a:t> </a:t>
            </a:r>
            <a:r>
              <a:rPr lang="de-DE" sz="2000" dirty="0" err="1"/>
              <a:t>the</a:t>
            </a:r>
            <a:r>
              <a:rPr lang="de-DE" sz="2000" dirty="0"/>
              <a:t> </a:t>
            </a:r>
            <a:r>
              <a:rPr lang="de-DE" sz="2000" dirty="0" err="1"/>
              <a:t>specifications</a:t>
            </a:r>
            <a:r>
              <a:rPr lang="de-DE" sz="2000" dirty="0"/>
              <a:t> </a:t>
            </a:r>
            <a:r>
              <a:rPr lang="de-DE" sz="2000" dirty="0" err="1"/>
              <a:t>of</a:t>
            </a:r>
            <a:r>
              <a:rPr lang="de-DE" sz="2000" dirty="0"/>
              <a:t> all </a:t>
            </a:r>
            <a:r>
              <a:rPr lang="de-DE" sz="2000" dirty="0" err="1"/>
              <a:t>technology</a:t>
            </a:r>
            <a:r>
              <a:rPr lang="de-DE" sz="2000" dirty="0"/>
              <a:t> </a:t>
            </a:r>
            <a:r>
              <a:rPr lang="de-DE" sz="2000" dirty="0" err="1"/>
              <a:t>used</a:t>
            </a:r>
            <a:r>
              <a:rPr lang="de-DE" sz="2000" dirty="0"/>
              <a:t>, </a:t>
            </a:r>
            <a:r>
              <a:rPr lang="de-DE" sz="2000" dirty="0" err="1"/>
              <a:t>as</a:t>
            </a:r>
            <a:r>
              <a:rPr lang="de-DE" sz="2000" dirty="0"/>
              <a:t> </a:t>
            </a:r>
            <a:r>
              <a:rPr lang="de-DE" sz="2000" dirty="0" err="1"/>
              <a:t>well</a:t>
            </a:r>
            <a:r>
              <a:rPr lang="de-DE" sz="2000" dirty="0"/>
              <a:t> </a:t>
            </a:r>
            <a:r>
              <a:rPr lang="de-DE" sz="2000" dirty="0" err="1"/>
              <a:t>as</a:t>
            </a:r>
            <a:r>
              <a:rPr lang="de-DE" sz="2000" dirty="0"/>
              <a:t> individual </a:t>
            </a:r>
            <a:r>
              <a:rPr lang="de-DE" sz="2000" dirty="0" err="1"/>
              <a:t>circumstances</a:t>
            </a:r>
            <a:r>
              <a:rPr lang="de-DE" sz="2000" dirty="0"/>
              <a:t> </a:t>
            </a:r>
            <a:r>
              <a:rPr lang="de-DE" sz="2000" dirty="0" err="1"/>
              <a:t>regarding</a:t>
            </a:r>
            <a:r>
              <a:rPr lang="de-DE" sz="2000" dirty="0"/>
              <a:t> </a:t>
            </a:r>
            <a:r>
              <a:rPr lang="de-DE" sz="2000" dirty="0" err="1"/>
              <a:t>resource</a:t>
            </a:r>
            <a:r>
              <a:rPr lang="de-DE" sz="2000" dirty="0"/>
              <a:t> </a:t>
            </a:r>
            <a:r>
              <a:rPr lang="de-DE" sz="2000" dirty="0" err="1"/>
              <a:t>use</a:t>
            </a:r>
            <a:r>
              <a:rPr lang="de-DE" sz="2000" dirty="0"/>
              <a:t>. </a:t>
            </a:r>
            <a:r>
              <a:rPr lang="de-DE" sz="2000" dirty="0" err="1"/>
              <a:t>It</a:t>
            </a:r>
            <a:r>
              <a:rPr lang="de-DE" sz="2000" dirty="0"/>
              <a:t> </a:t>
            </a:r>
            <a:r>
              <a:rPr lang="de-DE" sz="2000" dirty="0" err="1"/>
              <a:t>is</a:t>
            </a:r>
            <a:r>
              <a:rPr lang="de-DE" sz="2000" dirty="0"/>
              <a:t> </a:t>
            </a:r>
            <a:r>
              <a:rPr lang="de-DE" sz="2000" dirty="0" err="1"/>
              <a:t>highly</a:t>
            </a:r>
            <a:r>
              <a:rPr lang="de-DE" sz="2000" dirty="0"/>
              <a:t> </a:t>
            </a:r>
            <a:r>
              <a:rPr lang="de-DE" sz="2000" dirty="0" err="1"/>
              <a:t>possible</a:t>
            </a:r>
            <a:r>
              <a:rPr lang="de-DE" sz="2000" dirty="0"/>
              <a:t> </a:t>
            </a:r>
            <a:r>
              <a:rPr lang="de-DE" sz="2000" dirty="0" err="1"/>
              <a:t>that</a:t>
            </a:r>
            <a:r>
              <a:rPr lang="de-DE" sz="2000" dirty="0"/>
              <a:t> in </a:t>
            </a:r>
            <a:r>
              <a:rPr lang="de-DE" sz="2000" dirty="0" err="1"/>
              <a:t>certain</a:t>
            </a:r>
            <a:r>
              <a:rPr lang="de-DE" sz="2000" dirty="0"/>
              <a:t> </a:t>
            </a:r>
            <a:r>
              <a:rPr lang="de-DE" sz="2000" dirty="0" err="1"/>
              <a:t>scenarios</a:t>
            </a:r>
            <a:r>
              <a:rPr lang="de-DE" sz="2000" dirty="0"/>
              <a:t> </a:t>
            </a:r>
            <a:r>
              <a:rPr lang="de-DE" sz="2000" dirty="0" err="1"/>
              <a:t>using</a:t>
            </a:r>
            <a:r>
              <a:rPr lang="de-DE" sz="2000" dirty="0"/>
              <a:t> </a:t>
            </a:r>
            <a:r>
              <a:rPr lang="de-DE" sz="2000" dirty="0" err="1"/>
              <a:t>recycled</a:t>
            </a:r>
            <a:r>
              <a:rPr lang="de-DE" sz="2000" dirty="0"/>
              <a:t> </a:t>
            </a:r>
            <a:r>
              <a:rPr lang="de-DE" sz="2000" dirty="0" err="1"/>
              <a:t>paper</a:t>
            </a:r>
            <a:r>
              <a:rPr lang="de-DE" sz="2000" dirty="0"/>
              <a:t> </a:t>
            </a:r>
            <a:r>
              <a:rPr lang="de-DE" sz="2000" dirty="0" err="1"/>
              <a:t>is</a:t>
            </a:r>
            <a:r>
              <a:rPr lang="de-DE" sz="2000" dirty="0"/>
              <a:t> </a:t>
            </a:r>
            <a:r>
              <a:rPr lang="de-DE" sz="2000" dirty="0" err="1"/>
              <a:t>the</a:t>
            </a:r>
            <a:r>
              <a:rPr lang="de-DE" sz="2000" dirty="0"/>
              <a:t> </a:t>
            </a:r>
            <a:r>
              <a:rPr lang="de-DE" sz="2000" dirty="0" err="1"/>
              <a:t>most</a:t>
            </a:r>
            <a:r>
              <a:rPr lang="de-DE" sz="2000" dirty="0"/>
              <a:t> </a:t>
            </a:r>
            <a:r>
              <a:rPr lang="de-DE" sz="2000" dirty="0" err="1"/>
              <a:t>sustainable</a:t>
            </a:r>
            <a:r>
              <a:rPr lang="de-DE" sz="2000" dirty="0"/>
              <a:t> </a:t>
            </a:r>
            <a:r>
              <a:rPr lang="de-DE" sz="2000" dirty="0" err="1"/>
              <a:t>choice</a:t>
            </a:r>
            <a:r>
              <a:rPr lang="de-DE" sz="2000" dirty="0"/>
              <a:t> </a:t>
            </a:r>
            <a:r>
              <a:rPr lang="de-DE" sz="2000" dirty="0" err="1"/>
              <a:t>for</a:t>
            </a:r>
            <a:r>
              <a:rPr lang="de-DE" sz="2000" dirty="0"/>
              <a:t> an </a:t>
            </a:r>
            <a:r>
              <a:rPr lang="de-DE" sz="2000" dirty="0" err="1"/>
              <a:t>educational</a:t>
            </a:r>
            <a:r>
              <a:rPr lang="de-DE" sz="2000" dirty="0"/>
              <a:t> </a:t>
            </a:r>
            <a:r>
              <a:rPr lang="de-DE" sz="2000" dirty="0" err="1"/>
              <a:t>environment</a:t>
            </a:r>
            <a:r>
              <a:rPr lang="de-DE" sz="2000" dirty="0"/>
              <a:t> (European </a:t>
            </a:r>
            <a:r>
              <a:rPr lang="de-DE" sz="2000" dirty="0" err="1"/>
              <a:t>Parliament</a:t>
            </a:r>
            <a:r>
              <a:rPr lang="de-DE" sz="2000" dirty="0"/>
              <a:t>, 2020). </a:t>
            </a:r>
            <a:endParaRPr dirty="0"/>
          </a:p>
        </p:txBody>
      </p:sp>
      <p:pic>
        <p:nvPicPr>
          <p:cNvPr id="238" name="Google Shape;238;p9"/>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39" name="Google Shape;239;p9"/>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40" name="Google Shape;240;p9"/>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41" name="Google Shape;241;p9"/>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42" name="Google Shape;242;p9"/>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43" name="Google Shape;243;p9"/>
          <p:cNvPicPr preferRelativeResize="0"/>
          <p:nvPr/>
        </p:nvPicPr>
        <p:blipFill rotWithShape="1">
          <a:blip r:embed="rId7">
            <a:alphaModFix/>
          </a:blip>
          <a:srcRect/>
          <a:stretch/>
        </p:blipFill>
        <p:spPr>
          <a:xfrm>
            <a:off x="5512371" y="3594102"/>
            <a:ext cx="3978793" cy="2519181"/>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500"/>
                                        <p:tgtEl>
                                          <p:spTgt spid="2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Grün">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1724</Words>
  <Application>Microsoft Office PowerPoint</Application>
  <PresentationFormat>Breitbild</PresentationFormat>
  <Paragraphs>128</Paragraphs>
  <Slides>22</Slides>
  <Notes>22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Noto Sans Symbols</vt:lpstr>
      <vt:lpstr>Trebuchet MS</vt:lpstr>
      <vt:lpstr>Facette</vt:lpstr>
      <vt:lpstr> What can be done in terms of acting more environmentally conscious  in the workplace in general?</vt:lpstr>
      <vt:lpstr>Learning Objectives</vt:lpstr>
      <vt:lpstr>Key Words</vt:lpstr>
      <vt:lpstr>Introduction </vt:lpstr>
      <vt:lpstr>Introduction Understanding behaviour </vt:lpstr>
      <vt:lpstr>Introduction Understanding behaviour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Assessment – True or False  </vt:lpstr>
      <vt:lpstr>Assessment – Match the elements  </vt:lpstr>
      <vt:lpstr>Assessment – Multiple Choice </vt:lpstr>
      <vt:lpstr>Learning Outcomes </vt:lpstr>
      <vt:lpstr>FEEDBACK</vt:lpstr>
      <vt:lpstr>List of 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can be done in terms of acting more environmentally conscious  in the workplace in general?</dc:title>
  <dc:creator>Suta-Islamovic Sabina</dc:creator>
  <cp:lastModifiedBy>Suta-Islamovic Sabina</cp:lastModifiedBy>
  <cp:revision>12</cp:revision>
  <dcterms:created xsi:type="dcterms:W3CDTF">2023-04-20T08:34:37Z</dcterms:created>
  <dcterms:modified xsi:type="dcterms:W3CDTF">2023-09-21T13:32:26Z</dcterms:modified>
</cp:coreProperties>
</file>