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jT48fsgcvfb3OEoEX5wKnfHhljA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44" autoAdjust="0"/>
  </p:normalViewPr>
  <p:slideViewPr>
    <p:cSldViewPr snapToGrid="0">
      <p:cViewPr varScale="1">
        <p:scale>
          <a:sx n="59" d="100"/>
          <a:sy n="59" d="100"/>
        </p:scale>
        <p:origin x="13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963879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a:t>
            </a:fld>
            <a:endParaRPr/>
          </a:p>
        </p:txBody>
      </p:sp>
    </p:spTree>
    <p:extLst>
      <p:ext uri="{BB962C8B-B14F-4D97-AF65-F5344CB8AC3E}">
        <p14:creationId xmlns:p14="http://schemas.microsoft.com/office/powerpoint/2010/main" val="3104065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11</a:t>
            </a:fld>
            <a:endParaRPr/>
          </a:p>
        </p:txBody>
      </p:sp>
    </p:spTree>
    <p:extLst>
      <p:ext uri="{BB962C8B-B14F-4D97-AF65-F5344CB8AC3E}">
        <p14:creationId xmlns:p14="http://schemas.microsoft.com/office/powerpoint/2010/main" val="2166980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9" name="Google Shape;259;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12</a:t>
            </a:fld>
            <a:endParaRPr/>
          </a:p>
        </p:txBody>
      </p:sp>
    </p:spTree>
    <p:extLst>
      <p:ext uri="{BB962C8B-B14F-4D97-AF65-F5344CB8AC3E}">
        <p14:creationId xmlns:p14="http://schemas.microsoft.com/office/powerpoint/2010/main" val="1193520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3" name="Google Shape;27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4" name="Google Shape;27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13</a:t>
            </a:fld>
            <a:endParaRPr/>
          </a:p>
        </p:txBody>
      </p:sp>
    </p:spTree>
    <p:extLst>
      <p:ext uri="{BB962C8B-B14F-4D97-AF65-F5344CB8AC3E}">
        <p14:creationId xmlns:p14="http://schemas.microsoft.com/office/powerpoint/2010/main" val="4055829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6" name="Google Shape;28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7" name="Google Shape;287;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14</a:t>
            </a:fld>
            <a:endParaRPr/>
          </a:p>
        </p:txBody>
      </p:sp>
    </p:spTree>
    <p:extLst>
      <p:ext uri="{BB962C8B-B14F-4D97-AF65-F5344CB8AC3E}">
        <p14:creationId xmlns:p14="http://schemas.microsoft.com/office/powerpoint/2010/main" val="2725602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0" name="Google Shape;300;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15</a:t>
            </a:fld>
            <a:endParaRPr/>
          </a:p>
        </p:txBody>
      </p:sp>
    </p:spTree>
    <p:extLst>
      <p:ext uri="{BB962C8B-B14F-4D97-AF65-F5344CB8AC3E}">
        <p14:creationId xmlns:p14="http://schemas.microsoft.com/office/powerpoint/2010/main" val="2680437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3" name="Google Shape;313;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16</a:t>
            </a:fld>
            <a:endParaRPr/>
          </a:p>
        </p:txBody>
      </p:sp>
    </p:spTree>
    <p:extLst>
      <p:ext uri="{BB962C8B-B14F-4D97-AF65-F5344CB8AC3E}">
        <p14:creationId xmlns:p14="http://schemas.microsoft.com/office/powerpoint/2010/main" val="583466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6" name="Google Shape;326;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7" name="Google Shape;327;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17</a:t>
            </a:fld>
            <a:endParaRPr/>
          </a:p>
        </p:txBody>
      </p:sp>
    </p:spTree>
    <p:extLst>
      <p:ext uri="{BB962C8B-B14F-4D97-AF65-F5344CB8AC3E}">
        <p14:creationId xmlns:p14="http://schemas.microsoft.com/office/powerpoint/2010/main" val="3583837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8" name="Google Shape;338;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de-DE" dirty="0"/>
              <a:t>1, Richtig - Menschen werden oft dadurch entmutigt, dass es schwierig ist, einen Parkplatz für ihr Fahrzeug zu finden. Durch die Bereitstellung eines sicheren </a:t>
            </a:r>
            <a:r>
              <a:rPr lang="de-DE" dirty="0" smtClean="0"/>
              <a:t>Fahrradparkplatzes </a:t>
            </a:r>
            <a:r>
              <a:rPr lang="de-DE" dirty="0"/>
              <a:t>haben sie ein Hindernis weniger bei der Entscheidung, wie sie zur Arbeit </a:t>
            </a:r>
            <a:r>
              <a:rPr lang="de-DE" dirty="0" smtClean="0"/>
              <a:t>gelangen </a:t>
            </a:r>
            <a:r>
              <a:rPr lang="de-DE" dirty="0"/>
              <a:t>sollen</a:t>
            </a:r>
            <a:endParaRPr dirty="0"/>
          </a:p>
          <a:p>
            <a:pPr marL="0" lvl="0" indent="0" algn="l" rtl="0">
              <a:spcBef>
                <a:spcPts val="0"/>
              </a:spcBef>
              <a:spcAft>
                <a:spcPts val="0"/>
              </a:spcAft>
              <a:buNone/>
            </a:pPr>
            <a:r>
              <a:rPr lang="de-DE" dirty="0"/>
              <a:t>2. Falsch - Zwar ist es richtig, dass individuelle Anstrengungen entscheidend sind, weshalb </a:t>
            </a:r>
            <a:r>
              <a:rPr lang="de-DE" dirty="0" err="1"/>
              <a:t>Nudges</a:t>
            </a:r>
            <a:r>
              <a:rPr lang="de-DE" dirty="0"/>
              <a:t> überhaupt erst eingeführt werden, doch kann eine unternehmensweite Politik die Konsistenz bei der Umsetzung energiesparender Praktiken im gesamten Unternehmen sicherstellen und groß angelegte Änderungen, wie die Umstellung des bestehenden HLK-Systems auf ein energieeffizienteres, mit sich bringen. </a:t>
            </a:r>
            <a:endParaRPr dirty="0"/>
          </a:p>
          <a:p>
            <a:pPr marL="0" lvl="0" indent="0" algn="l" rtl="0">
              <a:spcBef>
                <a:spcPts val="0"/>
              </a:spcBef>
              <a:spcAft>
                <a:spcPts val="0"/>
              </a:spcAft>
              <a:buNone/>
            </a:pPr>
            <a:r>
              <a:rPr lang="de-DE" dirty="0"/>
              <a:t>3. Falsch - Digitale Mittel tragen zwar nicht zum Papiermüll bei, aber der elektronische Abfall und der Energieverbrauch können die Vorteile der Papiereinsparung überwiegen.  </a:t>
            </a:r>
            <a:endParaRPr dirty="0"/>
          </a:p>
          <a:p>
            <a:pPr marL="0" lvl="0" indent="0" algn="l" rtl="0">
              <a:spcBef>
                <a:spcPts val="0"/>
              </a:spcBef>
              <a:spcAft>
                <a:spcPts val="0"/>
              </a:spcAft>
              <a:buNone/>
            </a:pPr>
            <a:r>
              <a:rPr lang="de-DE" dirty="0"/>
              <a:t>4. Richtig - Großeinkäufe reduzieren den Verpackungsmüll und die für den Transport verbrauchte Energie </a:t>
            </a:r>
            <a:endParaRPr dirty="0"/>
          </a:p>
          <a:p>
            <a:pPr marL="0" lvl="0" indent="0" algn="l" rtl="0">
              <a:spcBef>
                <a:spcPts val="0"/>
              </a:spcBef>
              <a:spcAft>
                <a:spcPts val="0"/>
              </a:spcAft>
              <a:buNone/>
            </a:pPr>
            <a:r>
              <a:rPr lang="de-DE" dirty="0"/>
              <a:t>5. Richtig - Auch wenn es nur eine kleine Veränderung zu sein scheint, können Heizung und Kühlung bis zu 16 oder mehr Stunden pro Tag in Betrieb sein, was zu einem enormen Energieverbrauch führt. </a:t>
            </a:r>
            <a:endParaRPr dirty="0"/>
          </a:p>
        </p:txBody>
      </p:sp>
      <p:sp>
        <p:nvSpPr>
          <p:cNvPr id="339" name="Google Shape;339;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18</a:t>
            </a:fld>
            <a:endParaRPr/>
          </a:p>
        </p:txBody>
      </p:sp>
    </p:spTree>
    <p:extLst>
      <p:ext uri="{BB962C8B-B14F-4D97-AF65-F5344CB8AC3E}">
        <p14:creationId xmlns:p14="http://schemas.microsoft.com/office/powerpoint/2010/main" val="3016811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9" name="Google Shape;349;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de-DE" dirty="0"/>
              <a:t>Lösungen: </a:t>
            </a:r>
            <a:endParaRPr dirty="0"/>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de-DE" dirty="0" err="1" smtClean="0"/>
              <a:t>Nudging</a:t>
            </a:r>
            <a:r>
              <a:rPr lang="de-DE" dirty="0" smtClean="0"/>
              <a:t>- </a:t>
            </a:r>
            <a:r>
              <a:rPr lang="de-DE" dirty="0">
                <a:solidFill>
                  <a:srgbClr val="7030A0"/>
                </a:solidFill>
              </a:rPr>
              <a:t>Subtile Maßnahmen und </a:t>
            </a:r>
            <a:r>
              <a:rPr lang="de-DE" dirty="0" smtClean="0">
                <a:solidFill>
                  <a:srgbClr val="7030A0"/>
                </a:solidFill>
              </a:rPr>
              <a:t>Vorschläge</a:t>
            </a:r>
            <a:r>
              <a:rPr lang="de-DE" dirty="0">
                <a:solidFill>
                  <a:srgbClr val="7030A0"/>
                </a:solidFill>
              </a:rPr>
              <a:t/>
            </a:r>
            <a:br>
              <a:rPr lang="de-DE" dirty="0">
                <a:solidFill>
                  <a:srgbClr val="7030A0"/>
                </a:solidFill>
              </a:rPr>
            </a:br>
            <a:r>
              <a:rPr lang="de-DE" dirty="0" smtClean="0">
                <a:solidFill>
                  <a:schemeClr val="accent4"/>
                </a:solidFill>
              </a:rPr>
              <a:t>Kosten-Nutzen-Analyse </a:t>
            </a:r>
            <a:r>
              <a:rPr lang="de-DE" dirty="0">
                <a:solidFill>
                  <a:schemeClr val="accent4"/>
                </a:solidFill>
              </a:rPr>
              <a:t>- </a:t>
            </a:r>
            <a:r>
              <a:rPr lang="de-AT" sz="1200" dirty="0" smtClean="0">
                <a:solidFill>
                  <a:srgbClr val="7030A0"/>
                </a:solidFill>
                <a:latin typeface="Trebuchet MS"/>
                <a:ea typeface="Trebuchet MS"/>
                <a:cs typeface="Trebuchet MS"/>
                <a:sym typeface="Trebuchet MS"/>
              </a:rPr>
              <a:t>Abwägung von Qualitäts- und billigen Produkten bei der Kaufentscheidung </a:t>
            </a:r>
            <a:endParaRPr lang="de-AT" sz="1200" b="1" dirty="0" smtClean="0">
              <a:solidFill>
                <a:srgbClr val="7030A0"/>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accent4"/>
              </a:buClr>
              <a:buSzPts val="1200"/>
              <a:buFont typeface="Calibri"/>
              <a:buNone/>
            </a:pPr>
            <a:r>
              <a:rPr lang="de-DE" dirty="0" smtClean="0">
                <a:solidFill>
                  <a:schemeClr val="accent4"/>
                </a:solidFill>
              </a:rPr>
              <a:t>Individuelle </a:t>
            </a:r>
            <a:r>
              <a:rPr lang="de-DE" dirty="0">
                <a:solidFill>
                  <a:schemeClr val="accent4"/>
                </a:solidFill>
              </a:rPr>
              <a:t>Anreize - </a:t>
            </a:r>
            <a:r>
              <a:rPr lang="de-DE" dirty="0">
                <a:solidFill>
                  <a:srgbClr val="7030A0"/>
                </a:solidFill>
              </a:rPr>
              <a:t>Öko-Bewusstsein </a:t>
            </a:r>
            <a:endParaRPr dirty="0"/>
          </a:p>
          <a:p>
            <a:pPr marL="0" marR="0" lvl="0" indent="0" algn="l" rtl="0">
              <a:lnSpc>
                <a:spcPct val="100000"/>
              </a:lnSpc>
              <a:spcBef>
                <a:spcPts val="0"/>
              </a:spcBef>
              <a:spcAft>
                <a:spcPts val="0"/>
              </a:spcAft>
              <a:buClr>
                <a:schemeClr val="accent4"/>
              </a:buClr>
              <a:buSzPts val="1200"/>
              <a:buFont typeface="Calibri"/>
              <a:buNone/>
            </a:pPr>
            <a:r>
              <a:rPr lang="de-DE" dirty="0">
                <a:solidFill>
                  <a:schemeClr val="accent4"/>
                </a:solidFill>
              </a:rPr>
              <a:t>Recycling und Wiederverwendung - </a:t>
            </a:r>
            <a:r>
              <a:rPr lang="de-DE" dirty="0">
                <a:solidFill>
                  <a:srgbClr val="7030A0"/>
                </a:solidFill>
              </a:rPr>
              <a:t>Abfallvermeidung</a:t>
            </a:r>
            <a:endParaRPr dirty="0"/>
          </a:p>
          <a:p>
            <a:pPr marL="0" marR="0" lvl="0" indent="0" algn="l" rtl="0">
              <a:lnSpc>
                <a:spcPct val="100000"/>
              </a:lnSpc>
              <a:spcBef>
                <a:spcPts val="0"/>
              </a:spcBef>
              <a:spcAft>
                <a:spcPts val="0"/>
              </a:spcAft>
              <a:buClr>
                <a:schemeClr val="dk1"/>
              </a:buClr>
              <a:buSzPts val="1200"/>
              <a:buFont typeface="Calibri"/>
              <a:buNone/>
            </a:pPr>
            <a:endParaRPr b="1" dirty="0">
              <a:solidFill>
                <a:schemeClr val="accent4"/>
              </a:solidFill>
            </a:endParaRPr>
          </a:p>
          <a:p>
            <a:pPr marL="0" marR="0" lvl="0" indent="0" algn="l" rtl="0">
              <a:lnSpc>
                <a:spcPct val="100000"/>
              </a:lnSpc>
              <a:spcBef>
                <a:spcPts val="0"/>
              </a:spcBef>
              <a:spcAft>
                <a:spcPts val="0"/>
              </a:spcAft>
              <a:buClr>
                <a:schemeClr val="dk1"/>
              </a:buClr>
              <a:buSzPts val="1200"/>
              <a:buFont typeface="Calibri"/>
              <a:buNone/>
            </a:pPr>
            <a:endParaRPr b="1" dirty="0">
              <a:solidFill>
                <a:schemeClr val="accent4"/>
              </a:solidFill>
            </a:endParaRPr>
          </a:p>
          <a:p>
            <a:pPr marL="0" marR="0" lvl="0" indent="0" algn="l" rtl="0">
              <a:lnSpc>
                <a:spcPct val="100000"/>
              </a:lnSpc>
              <a:spcBef>
                <a:spcPts val="0"/>
              </a:spcBef>
              <a:spcAft>
                <a:spcPts val="0"/>
              </a:spcAft>
              <a:buClr>
                <a:schemeClr val="dk1"/>
              </a:buClr>
              <a:buSzPts val="1200"/>
              <a:buFont typeface="Calibri"/>
              <a:buNone/>
            </a:pPr>
            <a:endParaRPr b="1" dirty="0">
              <a:solidFill>
                <a:srgbClr val="7030A0"/>
              </a:solidFill>
            </a:endParaRPr>
          </a:p>
          <a:p>
            <a:pPr marL="0" marR="0" lvl="0" indent="0" algn="l" rtl="0">
              <a:lnSpc>
                <a:spcPct val="100000"/>
              </a:lnSpc>
              <a:spcBef>
                <a:spcPts val="0"/>
              </a:spcBef>
              <a:spcAft>
                <a:spcPts val="0"/>
              </a:spcAft>
              <a:buClr>
                <a:schemeClr val="dk1"/>
              </a:buClr>
              <a:buSzPts val="1200"/>
              <a:buFont typeface="Calibri"/>
              <a:buNone/>
            </a:pPr>
            <a:endParaRPr b="1" dirty="0">
              <a:solidFill>
                <a:schemeClr val="accent4"/>
              </a:solidFill>
            </a:endParaRPr>
          </a:p>
          <a:p>
            <a:pPr marL="0" marR="0" lvl="0" indent="0" algn="l" rtl="0">
              <a:lnSpc>
                <a:spcPct val="100000"/>
              </a:lnSpc>
              <a:spcBef>
                <a:spcPts val="0"/>
              </a:spcBef>
              <a:spcAft>
                <a:spcPts val="0"/>
              </a:spcAft>
              <a:buClr>
                <a:schemeClr val="dk1"/>
              </a:buClr>
              <a:buSzPts val="1200"/>
              <a:buFont typeface="Calibri"/>
              <a:buNone/>
            </a:pPr>
            <a:endParaRPr b="1" dirty="0">
              <a:solidFill>
                <a:srgbClr val="7030A0"/>
              </a:solidFill>
            </a:endParaRPr>
          </a:p>
          <a:p>
            <a:pPr marL="0" lvl="0" indent="0" algn="l" rtl="0">
              <a:spcBef>
                <a:spcPts val="0"/>
              </a:spcBef>
              <a:spcAft>
                <a:spcPts val="0"/>
              </a:spcAft>
              <a:buNone/>
            </a:pPr>
            <a:endParaRPr dirty="0"/>
          </a:p>
        </p:txBody>
      </p:sp>
      <p:sp>
        <p:nvSpPr>
          <p:cNvPr id="350" name="Google Shape;350;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19</a:t>
            </a:fld>
            <a:endParaRPr/>
          </a:p>
        </p:txBody>
      </p:sp>
    </p:spTree>
    <p:extLst>
      <p:ext uri="{BB962C8B-B14F-4D97-AF65-F5344CB8AC3E}">
        <p14:creationId xmlns:p14="http://schemas.microsoft.com/office/powerpoint/2010/main" val="28474397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0" name="Google Shape;370;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de-DE" dirty="0"/>
              <a:t>Richtige </a:t>
            </a:r>
            <a:r>
              <a:rPr lang="de-DE" dirty="0" smtClean="0"/>
              <a:t>Antworten: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de-DE" dirty="0"/>
              <a:t>A - a</a:t>
            </a:r>
            <a:endParaRPr dirty="0"/>
          </a:p>
          <a:p>
            <a:pPr marL="0" lvl="0" indent="0" algn="l" rtl="0">
              <a:spcBef>
                <a:spcPts val="0"/>
              </a:spcBef>
              <a:spcAft>
                <a:spcPts val="0"/>
              </a:spcAft>
              <a:buNone/>
            </a:pPr>
            <a:r>
              <a:rPr lang="de-DE" dirty="0"/>
              <a:t>B - b </a:t>
            </a:r>
            <a:endParaRPr dirty="0"/>
          </a:p>
          <a:p>
            <a:pPr marL="0" lvl="0" indent="0" algn="l" rtl="0">
              <a:spcBef>
                <a:spcPts val="0"/>
              </a:spcBef>
              <a:spcAft>
                <a:spcPts val="0"/>
              </a:spcAft>
              <a:buNone/>
            </a:pPr>
            <a:r>
              <a:rPr lang="de-DE" dirty="0"/>
              <a:t>C - d</a:t>
            </a:r>
            <a:endParaRPr dirty="0"/>
          </a:p>
        </p:txBody>
      </p:sp>
      <p:sp>
        <p:nvSpPr>
          <p:cNvPr id="371" name="Google Shape;371;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20</a:t>
            </a:fld>
            <a:endParaRPr/>
          </a:p>
        </p:txBody>
      </p:sp>
    </p:spTree>
    <p:extLst>
      <p:ext uri="{BB962C8B-B14F-4D97-AF65-F5344CB8AC3E}">
        <p14:creationId xmlns:p14="http://schemas.microsoft.com/office/powerpoint/2010/main" val="77363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33646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6242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2" name="Google Shape;392;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1207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1" name="Google Shape;401;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77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219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8697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4543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612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2814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1177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4" name="Google Shape;23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3666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elfolie" type="title">
  <p:cSld name="TITLE">
    <p:spTree>
      <p:nvGrpSpPr>
        <p:cNvPr id="1" name="Shape 26"/>
        <p:cNvGrpSpPr/>
        <p:nvPr/>
      </p:nvGrpSpPr>
      <p:grpSpPr>
        <a:xfrm>
          <a:off x="0" y="0"/>
          <a:ext cx="0" cy="0"/>
          <a:chOff x="0" y="0"/>
          <a:chExt cx="0" cy="0"/>
        </a:xfrm>
      </p:grpSpPr>
      <p:grpSp>
        <p:nvGrpSpPr>
          <p:cNvPr id="27" name="Google Shape;27;p24"/>
          <p:cNvGrpSpPr/>
          <p:nvPr/>
        </p:nvGrpSpPr>
        <p:grpSpPr>
          <a:xfrm>
            <a:off x="0" y="-8467"/>
            <a:ext cx="12192000" cy="6866467"/>
            <a:chOff x="0" y="-8467"/>
            <a:chExt cx="12192000" cy="6866467"/>
          </a:xfrm>
        </p:grpSpPr>
        <p:cxnSp>
          <p:nvCxnSpPr>
            <p:cNvPr id="28" name="Google Shape;28;p24"/>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9" name="Google Shape;29;p24"/>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30" name="Google Shape;30;p24"/>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1" name="Google Shape;31;p24"/>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24"/>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4"/>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678A26">
                <a:alpha val="69803"/>
              </a:srgbClr>
            </a:solidFill>
            <a:ln>
              <a:noFill/>
            </a:ln>
          </p:spPr>
        </p:sp>
        <p:sp>
          <p:nvSpPr>
            <p:cNvPr id="34" name="Google Shape;34;p24"/>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92CF7C">
                <a:alpha val="69803"/>
              </a:srgbClr>
            </a:solidFill>
            <a:ln>
              <a:noFill/>
            </a:ln>
          </p:spPr>
        </p:sp>
        <p:sp>
          <p:nvSpPr>
            <p:cNvPr id="35" name="Google Shape;35;p24"/>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6" name="Google Shape;36;p24"/>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4"/>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 name="Google Shape;38;p24"/>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4"/>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40" name="Google Shape;40;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und Beschriftung">
  <p:cSld name="Titel und Beschriftung">
    <p:spTree>
      <p:nvGrpSpPr>
        <p:cNvPr id="1" name="Shape 94"/>
        <p:cNvGrpSpPr/>
        <p:nvPr/>
      </p:nvGrpSpPr>
      <p:grpSpPr>
        <a:xfrm>
          <a:off x="0" y="0"/>
          <a:ext cx="0" cy="0"/>
          <a:chOff x="0" y="0"/>
          <a:chExt cx="0" cy="0"/>
        </a:xfrm>
      </p:grpSpPr>
      <p:sp>
        <p:nvSpPr>
          <p:cNvPr id="95" name="Google Shape;95;p33"/>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33"/>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7" name="Google Shape;97;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Zitat mit Beschriftung">
  <p:cSld name="Zitat mit Beschriftung">
    <p:spTree>
      <p:nvGrpSpPr>
        <p:cNvPr id="1" name="Shape 100"/>
        <p:cNvGrpSpPr/>
        <p:nvPr/>
      </p:nvGrpSpPr>
      <p:grpSpPr>
        <a:xfrm>
          <a:off x="0" y="0"/>
          <a:ext cx="0" cy="0"/>
          <a:chOff x="0" y="0"/>
          <a:chExt cx="0" cy="0"/>
        </a:xfrm>
      </p:grpSpPr>
      <p:sp>
        <p:nvSpPr>
          <p:cNvPr id="101" name="Google Shape;101;p3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4"/>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03" name="Google Shape;103;p34"/>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4" name="Google Shape;104;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
        <p:nvSpPr>
          <p:cNvPr id="107" name="Google Shape;107;p3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a:solidFill>
                  <a:srgbClr val="92CF7C"/>
                </a:solidFill>
                <a:latin typeface="Arial"/>
                <a:ea typeface="Arial"/>
                <a:cs typeface="Arial"/>
                <a:sym typeface="Arial"/>
              </a:rPr>
              <a:t>“</a:t>
            </a:r>
            <a:endParaRPr/>
          </a:p>
        </p:txBody>
      </p:sp>
      <p:sp>
        <p:nvSpPr>
          <p:cNvPr id="108" name="Google Shape;108;p3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a:solidFill>
                  <a:srgbClr val="92CF7C"/>
                </a:solidFill>
                <a:latin typeface="Arial"/>
                <a:ea typeface="Arial"/>
                <a:cs typeface="Arial"/>
                <a:sym typeface="Arial"/>
              </a:rPr>
              <a:t>”</a:t>
            </a:r>
            <a:endParaRPr sz="1800">
              <a:solidFill>
                <a:srgbClr val="92CF7C"/>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nskarte">
  <p:cSld name="Namenskarte">
    <p:spTree>
      <p:nvGrpSpPr>
        <p:cNvPr id="1" name="Shape 109"/>
        <p:cNvGrpSpPr/>
        <p:nvPr/>
      </p:nvGrpSpPr>
      <p:grpSpPr>
        <a:xfrm>
          <a:off x="0" y="0"/>
          <a:ext cx="0" cy="0"/>
          <a:chOff x="0" y="0"/>
          <a:chExt cx="0" cy="0"/>
        </a:xfrm>
      </p:grpSpPr>
      <p:sp>
        <p:nvSpPr>
          <p:cNvPr id="110" name="Google Shape;110;p35"/>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35"/>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2" name="Google Shape;112;p3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3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amenskarte für Zitat">
  <p:cSld name="Namenskarte für Zitat">
    <p:spTree>
      <p:nvGrpSpPr>
        <p:cNvPr id="1" name="Shape 115"/>
        <p:cNvGrpSpPr/>
        <p:nvPr/>
      </p:nvGrpSpPr>
      <p:grpSpPr>
        <a:xfrm>
          <a:off x="0" y="0"/>
          <a:ext cx="0" cy="0"/>
          <a:chOff x="0" y="0"/>
          <a:chExt cx="0" cy="0"/>
        </a:xfrm>
      </p:grpSpPr>
      <p:sp>
        <p:nvSpPr>
          <p:cNvPr id="116" name="Google Shape;116;p36"/>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6"/>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8" name="Google Shape;118;p36"/>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9" name="Google Shape;119;p3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3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3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
        <p:nvSpPr>
          <p:cNvPr id="122" name="Google Shape;122;p36"/>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a:solidFill>
                  <a:srgbClr val="92CF7C"/>
                </a:solidFill>
                <a:latin typeface="Arial"/>
                <a:ea typeface="Arial"/>
                <a:cs typeface="Arial"/>
                <a:sym typeface="Arial"/>
              </a:rPr>
              <a:t>“</a:t>
            </a:r>
            <a:endParaRPr/>
          </a:p>
        </p:txBody>
      </p:sp>
      <p:sp>
        <p:nvSpPr>
          <p:cNvPr id="123" name="Google Shape;123;p36"/>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a:solidFill>
                  <a:srgbClr val="92CF7C"/>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Wahr oder Falsch">
  <p:cSld name="Wahr oder Falsch">
    <p:spTree>
      <p:nvGrpSpPr>
        <p:cNvPr id="1" name="Shape 124"/>
        <p:cNvGrpSpPr/>
        <p:nvPr/>
      </p:nvGrpSpPr>
      <p:grpSpPr>
        <a:xfrm>
          <a:off x="0" y="0"/>
          <a:ext cx="0" cy="0"/>
          <a:chOff x="0" y="0"/>
          <a:chExt cx="0" cy="0"/>
        </a:xfrm>
      </p:grpSpPr>
      <p:sp>
        <p:nvSpPr>
          <p:cNvPr id="125" name="Google Shape;125;p37"/>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7"/>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7" name="Google Shape;127;p37"/>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8" name="Google Shape;128;p3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131"/>
        <p:cNvGrpSpPr/>
        <p:nvPr/>
      </p:nvGrpSpPr>
      <p:grpSpPr>
        <a:xfrm>
          <a:off x="0" y="0"/>
          <a:ext cx="0" cy="0"/>
          <a:chOff x="0" y="0"/>
          <a:chExt cx="0" cy="0"/>
        </a:xfrm>
      </p:grpSpPr>
      <p:sp>
        <p:nvSpPr>
          <p:cNvPr id="132" name="Google Shape;132;p3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8"/>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4" name="Google Shape;134;p3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3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p3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kaler Titel und Text" type="vertTitleAndTx">
  <p:cSld name="VERTICAL_TITLE_AND_VERTICAL_TEXT">
    <p:spTree>
      <p:nvGrpSpPr>
        <p:cNvPr id="1" name="Shape 137"/>
        <p:cNvGrpSpPr/>
        <p:nvPr/>
      </p:nvGrpSpPr>
      <p:grpSpPr>
        <a:xfrm>
          <a:off x="0" y="0"/>
          <a:ext cx="0" cy="0"/>
          <a:chOff x="0" y="0"/>
          <a:chExt cx="0" cy="0"/>
        </a:xfrm>
      </p:grpSpPr>
      <p:sp>
        <p:nvSpPr>
          <p:cNvPr id="138" name="Google Shape;138;p39"/>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39"/>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40" name="Google Shape;140;p3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1" name="Google Shape;141;p3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3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43"/>
        <p:cNvGrpSpPr/>
        <p:nvPr/>
      </p:nvGrpSpPr>
      <p:grpSpPr>
        <a:xfrm>
          <a:off x="0" y="0"/>
          <a:ext cx="0" cy="0"/>
          <a:chOff x="0" y="0"/>
          <a:chExt cx="0" cy="0"/>
        </a:xfrm>
      </p:grpSpPr>
      <p:sp>
        <p:nvSpPr>
          <p:cNvPr id="44" name="Google Shape;44;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6" name="Google Shape;46;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bschnitts-&#10;überschrift" type="secHead">
  <p:cSld name="SECTION_HEADER">
    <p:spTree>
      <p:nvGrpSpPr>
        <p:cNvPr id="1" name="Shape 49"/>
        <p:cNvGrpSpPr/>
        <p:nvPr/>
      </p:nvGrpSpPr>
      <p:grpSpPr>
        <a:xfrm>
          <a:off x="0" y="0"/>
          <a:ext cx="0" cy="0"/>
          <a:chOff x="0" y="0"/>
          <a:chExt cx="0" cy="0"/>
        </a:xfrm>
      </p:grpSpPr>
      <p:sp>
        <p:nvSpPr>
          <p:cNvPr id="50" name="Google Shape;50;p26"/>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6"/>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52" name="Google Shape;52;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Zwei Inhalte" type="twoObj">
  <p:cSld name="TWO_OBJECTS">
    <p:spTree>
      <p:nvGrpSpPr>
        <p:cNvPr id="1" name="Shape 55"/>
        <p:cNvGrpSpPr/>
        <p:nvPr/>
      </p:nvGrpSpPr>
      <p:grpSpPr>
        <a:xfrm>
          <a:off x="0" y="0"/>
          <a:ext cx="0" cy="0"/>
          <a:chOff x="0" y="0"/>
          <a:chExt cx="0" cy="0"/>
        </a:xfrm>
      </p:grpSpPr>
      <p:sp>
        <p:nvSpPr>
          <p:cNvPr id="56" name="Google Shape;56;p2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7"/>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8" name="Google Shape;58;p27"/>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9" name="Google Shape;59;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leich" type="twoTxTwoObj">
  <p:cSld name="TWO_OBJECTS_WITH_TEXT">
    <p:spTree>
      <p:nvGrpSpPr>
        <p:cNvPr id="1" name="Shape 62"/>
        <p:cNvGrpSpPr/>
        <p:nvPr/>
      </p:nvGrpSpPr>
      <p:grpSpPr>
        <a:xfrm>
          <a:off x="0" y="0"/>
          <a:ext cx="0" cy="0"/>
          <a:chOff x="0" y="0"/>
          <a:chExt cx="0" cy="0"/>
        </a:xfrm>
      </p:grpSpPr>
      <p:sp>
        <p:nvSpPr>
          <p:cNvPr id="63" name="Google Shape;63;p2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8"/>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5" name="Google Shape;65;p28"/>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6" name="Google Shape;66;p28"/>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7" name="Google Shape;67;p28"/>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8" name="Google Shape;68;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ur Titel" type="titleOnly">
  <p:cSld name="TITLE_ONLY">
    <p:spTree>
      <p:nvGrpSpPr>
        <p:cNvPr id="1" name="Shape 71"/>
        <p:cNvGrpSpPr/>
        <p:nvPr/>
      </p:nvGrpSpPr>
      <p:grpSpPr>
        <a:xfrm>
          <a:off x="0" y="0"/>
          <a:ext cx="0" cy="0"/>
          <a:chOff x="0" y="0"/>
          <a:chExt cx="0" cy="0"/>
        </a:xfrm>
      </p:grpSpPr>
      <p:sp>
        <p:nvSpPr>
          <p:cNvPr id="72" name="Google Shape;72;p2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76"/>
        <p:cNvGrpSpPr/>
        <p:nvPr/>
      </p:nvGrpSpPr>
      <p:grpSpPr>
        <a:xfrm>
          <a:off x="0" y="0"/>
          <a:ext cx="0" cy="0"/>
          <a:chOff x="0" y="0"/>
          <a:chExt cx="0" cy="0"/>
        </a:xfrm>
      </p:grpSpPr>
      <p:sp>
        <p:nvSpPr>
          <p:cNvPr id="77" name="Google Shape;77;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alt mit Überschrift" type="objTx">
  <p:cSld name="OBJECT_WITH_CAPTION_TEXT">
    <p:spTree>
      <p:nvGrpSpPr>
        <p:cNvPr id="1" name="Shape 80"/>
        <p:cNvGrpSpPr/>
        <p:nvPr/>
      </p:nvGrpSpPr>
      <p:grpSpPr>
        <a:xfrm>
          <a:off x="0" y="0"/>
          <a:ext cx="0" cy="0"/>
          <a:chOff x="0" y="0"/>
          <a:chExt cx="0" cy="0"/>
        </a:xfrm>
      </p:grpSpPr>
      <p:sp>
        <p:nvSpPr>
          <p:cNvPr id="81" name="Google Shape;81;p31"/>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1"/>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3" name="Google Shape;83;p31"/>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4" name="Google Shape;84;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 mit Überschrift" type="picTx">
  <p:cSld name="PICTURE_WITH_CAPTION_TEXT">
    <p:spTree>
      <p:nvGrpSpPr>
        <p:cNvPr id="1" name="Shape 87"/>
        <p:cNvGrpSpPr/>
        <p:nvPr/>
      </p:nvGrpSpPr>
      <p:grpSpPr>
        <a:xfrm>
          <a:off x="0" y="0"/>
          <a:ext cx="0" cy="0"/>
          <a:chOff x="0" y="0"/>
          <a:chExt cx="0" cy="0"/>
        </a:xfrm>
      </p:grpSpPr>
      <p:sp>
        <p:nvSpPr>
          <p:cNvPr id="88" name="Google Shape;88;p32"/>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2"/>
          <p:cNvSpPr>
            <a:spLocks noGrp="1"/>
          </p:cNvSpPr>
          <p:nvPr>
            <p:ph type="pic" idx="2"/>
          </p:nvPr>
        </p:nvSpPr>
        <p:spPr>
          <a:xfrm>
            <a:off x="677334" y="609600"/>
            <a:ext cx="8596668" cy="3845718"/>
          </a:xfrm>
          <a:prstGeom prst="rect">
            <a:avLst/>
          </a:prstGeom>
          <a:noFill/>
          <a:ln>
            <a:noFill/>
          </a:ln>
        </p:spPr>
      </p:sp>
      <p:sp>
        <p:nvSpPr>
          <p:cNvPr id="90" name="Google Shape;90;p32"/>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91" name="Google Shape;91;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3"/>
          <p:cNvGrpSpPr/>
          <p:nvPr/>
        </p:nvGrpSpPr>
        <p:grpSpPr>
          <a:xfrm>
            <a:off x="0" y="-8467"/>
            <a:ext cx="12192000" cy="6866467"/>
            <a:chOff x="0" y="-8467"/>
            <a:chExt cx="12192000" cy="6866467"/>
          </a:xfrm>
        </p:grpSpPr>
        <p:cxnSp>
          <p:nvCxnSpPr>
            <p:cNvPr id="11" name="Google Shape;11;p23"/>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12" name="Google Shape;12;p23"/>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13" name="Google Shape;13;p23"/>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4" name="Google Shape;14;p2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23"/>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3"/>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678A26">
                <a:alpha val="69803"/>
              </a:srgbClr>
            </a:solidFill>
            <a:ln>
              <a:noFill/>
            </a:ln>
          </p:spPr>
        </p:sp>
        <p:sp>
          <p:nvSpPr>
            <p:cNvPr id="17" name="Google Shape;17;p2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92CF7C">
                <a:alpha val="69803"/>
              </a:srgbClr>
            </a:solidFill>
            <a:ln>
              <a:noFill/>
            </a:ln>
          </p:spPr>
        </p:sp>
        <p:sp>
          <p:nvSpPr>
            <p:cNvPr id="18" name="Google Shape;18;p23"/>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9" name="Google Shape;19;p23"/>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3"/>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2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de-DE"/>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jp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jp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jp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jp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jpg"/></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jpg"/></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png"/><Relationship Id="rId7"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3.png"/><Relationship Id="rId10" Type="http://schemas.openxmlformats.org/officeDocument/2006/relationships/image" Target="../media/image5.jpg"/><Relationship Id="rId4" Type="http://schemas.openxmlformats.org/officeDocument/2006/relationships/image" Target="../media/image2.png"/><Relationship Id="rId9"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jpg"/></Relationships>
</file>

<file path=ppt/slides/_rels/slide23.xml.rels><?xml version="1.0" encoding="UTF-8" standalone="yes"?>
<Relationships xmlns="http://schemas.openxmlformats.org/package/2006/relationships"><Relationship Id="rId8" Type="http://schemas.openxmlformats.org/officeDocument/2006/relationships/hyperlink" Target="https://www.it.ox.ac.uk/article/environment-and-it" TargetMode="External"/><Relationship Id="rId3" Type="http://schemas.openxmlformats.org/officeDocument/2006/relationships/hyperlink" Target="https://www.citizensinformation.ie/en/travel_and_recreation/cycling/cycle_to_work_scheme.html" TargetMode="External"/><Relationship Id="rId7" Type="http://schemas.openxmlformats.org/officeDocument/2006/relationships/hyperlink" Target="https://climate.mit.edu/explainers/carbon-offsets" TargetMode="External"/><Relationship Id="rId12"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pre-sustainability.com/articles/sourcing-locally-is-better-myth-or-not/" TargetMode="External"/><Relationship Id="rId11" Type="http://schemas.openxmlformats.org/officeDocument/2006/relationships/image" Target="../media/image2.png"/><Relationship Id="rId5" Type="http://schemas.openxmlformats.org/officeDocument/2006/relationships/hyperlink" Target="https://www.fastcompany.com/90315072/why-you-shouldnt-try-to-compartmentalize-work-and-life" TargetMode="External"/><Relationship Id="rId10" Type="http://schemas.openxmlformats.org/officeDocument/2006/relationships/image" Target="../media/image1.png"/><Relationship Id="rId4" Type="http://schemas.openxmlformats.org/officeDocument/2006/relationships/hyperlink" Target="https://www.fao.org/3/v9933e/V9933E00.htm#TOC" TargetMode="Externa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
          <p:cNvSpPr txBox="1">
            <a:spLocks noGrp="1"/>
          </p:cNvSpPr>
          <p:nvPr>
            <p:ph type="ctrTitle"/>
          </p:nvPr>
        </p:nvSpPr>
        <p:spPr>
          <a:xfrm>
            <a:off x="1369906" y="2431966"/>
            <a:ext cx="8377597" cy="1646302"/>
          </a:xfrm>
          <a:prstGeom prst="rect">
            <a:avLst/>
          </a:prstGeom>
          <a:noFill/>
          <a:ln>
            <a:noFill/>
          </a:ln>
        </p:spPr>
        <p:txBody>
          <a:bodyPr spcFirstLastPara="1" wrap="square" lIns="91425" tIns="45700" rIns="91425" bIns="45700" anchor="b" anchorCtr="0">
            <a:noAutofit/>
          </a:bodyPr>
          <a:lstStyle/>
          <a:p>
            <a:pPr lvl="0">
              <a:buSzPts val="2800"/>
            </a:pPr>
            <a:r>
              <a:rPr lang="de-DE" sz="2800" b="1" dirty="0"/>
              <a:t/>
            </a:r>
            <a:br>
              <a:rPr lang="de-DE" sz="2800" b="1" dirty="0"/>
            </a:br>
            <a:r>
              <a:rPr lang="de-DE" sz="2800" b="1" dirty="0"/>
              <a:t>Was kann getan werden, </a:t>
            </a:r>
            <a:r>
              <a:rPr lang="de-DE" sz="2800" b="1" dirty="0" smtClean="0"/>
              <a:t>um </a:t>
            </a:r>
            <a:r>
              <a:rPr lang="de-DE" sz="2800" b="1" dirty="0"/>
              <a:t>am Arbeitsplatz im Allgemeinen </a:t>
            </a:r>
            <a:r>
              <a:rPr lang="de-DE" sz="2800" b="1" dirty="0" smtClean="0"/>
              <a:t>umweltbewusster </a:t>
            </a:r>
            <a:r>
              <a:rPr lang="de-DE" sz="2800" b="1" dirty="0"/>
              <a:t>zu </a:t>
            </a:r>
            <a:r>
              <a:rPr lang="de-DE" sz="2800" b="1" dirty="0" smtClean="0"/>
              <a:t>handeln?</a:t>
            </a:r>
            <a:endParaRPr dirty="0"/>
          </a:p>
        </p:txBody>
      </p:sp>
      <p:sp>
        <p:nvSpPr>
          <p:cNvPr id="151" name="Google Shape;151;p1"/>
          <p:cNvSpPr txBox="1"/>
          <p:nvPr/>
        </p:nvSpPr>
        <p:spPr>
          <a:xfrm>
            <a:off x="1071638" y="1425922"/>
            <a:ext cx="7766936" cy="100604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Clr>
                <a:srgbClr val="3F3F3F"/>
              </a:buClr>
              <a:buSzPts val="4400"/>
              <a:buFont typeface="Trebuchet MS"/>
              <a:buNone/>
            </a:pPr>
            <a:r>
              <a:rPr lang="de-DE" sz="4400" b="1" i="0" u="none" strike="noStrike" cap="none" dirty="0">
                <a:solidFill>
                  <a:srgbClr val="3F3F3F"/>
                </a:solidFill>
                <a:latin typeface="Trebuchet MS"/>
                <a:ea typeface="Trebuchet MS"/>
                <a:cs typeface="Trebuchet MS"/>
                <a:sym typeface="Trebuchet MS"/>
              </a:rPr>
              <a:t>ECOTRAIN</a:t>
            </a:r>
            <a:endParaRPr sz="2400" b="1" i="0" u="none" strike="noStrike" cap="none" dirty="0">
              <a:solidFill>
                <a:srgbClr val="3F3F3F"/>
              </a:solidFill>
              <a:latin typeface="Trebuchet MS"/>
              <a:ea typeface="Trebuchet MS"/>
              <a:cs typeface="Trebuchet MS"/>
              <a:sym typeface="Trebuchet MS"/>
            </a:endParaRPr>
          </a:p>
        </p:txBody>
      </p:sp>
      <p:pic>
        <p:nvPicPr>
          <p:cNvPr id="152"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53"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54"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9"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9"/>
          <p:cNvSpPr txBox="1">
            <a:spLocks noGrp="1"/>
          </p:cNvSpPr>
          <p:nvPr>
            <p:ph type="body" idx="1"/>
          </p:nvPr>
        </p:nvSpPr>
        <p:spPr>
          <a:xfrm>
            <a:off x="655000" y="1916927"/>
            <a:ext cx="8596668" cy="3880773"/>
          </a:xfrm>
          <a:prstGeom prst="rect">
            <a:avLst/>
          </a:prstGeom>
          <a:noFill/>
          <a:ln>
            <a:noFill/>
          </a:ln>
        </p:spPr>
        <p:txBody>
          <a:bodyPr spcFirstLastPara="1" wrap="square" lIns="91425" tIns="45700" rIns="91425" bIns="45700" anchor="t" anchorCtr="0">
            <a:noAutofit/>
          </a:bodyPr>
          <a:lstStyle/>
          <a:p>
            <a:pPr marL="342900" indent="-342900" algn="just">
              <a:spcBef>
                <a:spcPts val="0"/>
              </a:spcBef>
              <a:buSzPts val="1600"/>
            </a:pPr>
            <a:r>
              <a:rPr lang="de-AT" sz="2000" dirty="0"/>
              <a:t>Entscheiden Sie sich bei Bedarf für </a:t>
            </a:r>
            <a:r>
              <a:rPr lang="de-AT" sz="2000" dirty="0">
                <a:solidFill>
                  <a:schemeClr val="accent2">
                    <a:lumMod val="75000"/>
                  </a:schemeClr>
                </a:solidFill>
              </a:rPr>
              <a:t>Recyclingpapier</a:t>
            </a:r>
            <a:r>
              <a:rPr lang="de-AT" sz="2000" dirty="0"/>
              <a:t> und weisen Sie darauf hin, dass Sie dies tun. Dies wird nach und nach den Wunsch verstärken, recycelte Materialien auch für andere Aktivitäten zu verwenden. </a:t>
            </a:r>
            <a:endParaRPr lang="de-AT" sz="2800" dirty="0"/>
          </a:p>
          <a:p>
            <a:pPr marL="342900" lvl="0" indent="-342900" algn="just" rtl="0">
              <a:spcBef>
                <a:spcPts val="0"/>
              </a:spcBef>
              <a:spcAft>
                <a:spcPts val="0"/>
              </a:spcAft>
              <a:buSzPts val="1600"/>
              <a:buChar char="►"/>
            </a:pPr>
            <a:endParaRPr lang="de-DE" sz="2000" dirty="0" smtClean="0"/>
          </a:p>
          <a:p>
            <a:pPr marL="342900" lvl="0" indent="-342900" algn="just" rtl="0">
              <a:spcBef>
                <a:spcPts val="0"/>
              </a:spcBef>
              <a:spcAft>
                <a:spcPts val="0"/>
              </a:spcAft>
              <a:buSzPts val="1600"/>
              <a:buChar char="►"/>
            </a:pPr>
            <a:r>
              <a:rPr lang="de-DE" sz="2000" dirty="0" smtClean="0"/>
              <a:t>Es </a:t>
            </a:r>
            <a:r>
              <a:rPr lang="de-DE" sz="2000" dirty="0"/>
              <a:t>ist wichtig, daran zu denken, dass </a:t>
            </a:r>
            <a:r>
              <a:rPr lang="de-DE" sz="2000" dirty="0">
                <a:solidFill>
                  <a:schemeClr val="accent2">
                    <a:lumMod val="75000"/>
                  </a:schemeClr>
                </a:solidFill>
              </a:rPr>
              <a:t>digitale Geräte immer </a:t>
            </a:r>
            <a:r>
              <a:rPr lang="de-DE" sz="2000" dirty="0" smtClean="0">
                <a:solidFill>
                  <a:schemeClr val="accent2">
                    <a:lumMod val="75000"/>
                  </a:schemeClr>
                </a:solidFill>
              </a:rPr>
              <a:t>auch Auswirkungen </a:t>
            </a:r>
            <a:r>
              <a:rPr lang="de-DE" sz="2000" dirty="0">
                <a:solidFill>
                  <a:schemeClr val="accent2">
                    <a:lumMod val="75000"/>
                  </a:schemeClr>
                </a:solidFill>
              </a:rPr>
              <a:t>auf die Umwelt durch Energieverbrauch und Elektronikabfall haben. </a:t>
            </a:r>
            <a:r>
              <a:rPr lang="de-DE" sz="2000" dirty="0"/>
              <a:t>Achten Sie daher darauf, die Spezifikationen aller verwendeten Technologien sowie die individuellen Umstände hinsichtlich der Ressourcennutzung zu prüfen. Es ist durchaus möglich, dass in bestimmten Szenarien die Verwendung von Recyclingpapier die nachhaltigste Wahl für ein Bildungsumfeld ist </a:t>
            </a:r>
            <a:r>
              <a:rPr lang="de-DE" sz="2000" dirty="0" smtClean="0"/>
              <a:t/>
            </a:r>
            <a:br>
              <a:rPr lang="de-DE" sz="2000" dirty="0" smtClean="0"/>
            </a:br>
            <a:r>
              <a:rPr lang="de-DE" sz="2000" dirty="0" smtClean="0"/>
              <a:t>(</a:t>
            </a:r>
            <a:r>
              <a:rPr lang="de-DE" sz="2000" dirty="0"/>
              <a:t>Europäisches Parlament, 2020). </a:t>
            </a:r>
            <a:endParaRPr dirty="0"/>
          </a:p>
        </p:txBody>
      </p:sp>
      <p:pic>
        <p:nvPicPr>
          <p:cNvPr id="238" name="Google Shape;238;p9"/>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39" name="Google Shape;239;p9"/>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40" name="Google Shape;240;p9"/>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41" name="Google Shape;241;p9"/>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Beispiele </a:t>
            </a:r>
            <a:br>
              <a:rPr lang="de-DE" dirty="0"/>
            </a:br>
            <a:r>
              <a:rPr lang="de-DE" sz="2800" dirty="0"/>
              <a:t>Praktische Ansätze </a:t>
            </a:r>
            <a:endParaRPr dirty="0"/>
          </a:p>
        </p:txBody>
      </p:sp>
      <p:pic>
        <p:nvPicPr>
          <p:cNvPr id="242" name="Google Shape;242;p9"/>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243" name="Google Shape;243;p9"/>
          <p:cNvPicPr preferRelativeResize="0"/>
          <p:nvPr/>
        </p:nvPicPr>
        <p:blipFill rotWithShape="1">
          <a:blip r:embed="rId7">
            <a:alphaModFix/>
          </a:blip>
          <a:srcRect/>
          <a:stretch/>
        </p:blipFill>
        <p:spPr>
          <a:xfrm>
            <a:off x="9183002" y="4777273"/>
            <a:ext cx="3077422" cy="2040855"/>
          </a:xfrm>
          <a:prstGeom prst="rect">
            <a:avLst/>
          </a:prstGeom>
          <a:noFill/>
          <a:ln>
            <a:noFill/>
          </a:ln>
        </p:spPr>
      </p:pic>
      <p:pic>
        <p:nvPicPr>
          <p:cNvPr id="10" name="Google Shape;150;p1"/>
          <p:cNvPicPr preferRelativeResize="0"/>
          <p:nvPr/>
        </p:nvPicPr>
        <p:blipFill rotWithShape="1">
          <a:blip r:embed="rId8">
            <a:alphaModFix/>
          </a:blip>
          <a:srcRect/>
          <a:stretch/>
        </p:blipFill>
        <p:spPr>
          <a:xfrm>
            <a:off x="863319" y="202316"/>
            <a:ext cx="2033448" cy="426944"/>
          </a:xfrm>
          <a:prstGeom prst="rect">
            <a:avLst/>
          </a:prstGeom>
          <a:noFill/>
          <a:ln>
            <a:noFill/>
          </a:ln>
        </p:spPr>
      </p:pic>
      <p:pic>
        <p:nvPicPr>
          <p:cNvPr id="11"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2"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3"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4" name="Google Shape;274;p17"/>
          <p:cNvPicPr preferRelativeResize="0"/>
          <p:nvPr/>
        </p:nvPicPr>
        <p:blipFill rotWithShape="1">
          <a:blip r:embed="rId9">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6">
                                            <p:txEl>
                                              <p:pRg st="0" end="0"/>
                                            </p:txEl>
                                          </p:spTgt>
                                        </p:tgtEl>
                                        <p:attrNameLst>
                                          <p:attrName>style.visibility</p:attrName>
                                        </p:attrNameLst>
                                      </p:cBhvr>
                                      <p:to>
                                        <p:strVal val="visible"/>
                                      </p:to>
                                    </p:set>
                                    <p:animEffect transition="in" filter="fade">
                                      <p:cBhvr>
                                        <p:cTn id="7" dur="500"/>
                                        <p:tgtEl>
                                          <p:spTgt spid="2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6">
                                            <p:txEl>
                                              <p:pRg st="2" end="2"/>
                                            </p:txEl>
                                          </p:spTgt>
                                        </p:tgtEl>
                                        <p:attrNameLst>
                                          <p:attrName>style.visibility</p:attrName>
                                        </p:attrNameLst>
                                      </p:cBhvr>
                                      <p:to>
                                        <p:strVal val="visible"/>
                                      </p:to>
                                    </p:set>
                                    <p:animEffect transition="in" filter="fade">
                                      <p:cBhvr>
                                        <p:cTn id="12" dur="500"/>
                                        <p:tgtEl>
                                          <p:spTgt spid="2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0"/>
          <p:cNvSpPr txBox="1">
            <a:spLocks noGrp="1"/>
          </p:cNvSpPr>
          <p:nvPr>
            <p:ph type="body" idx="1"/>
          </p:nvPr>
        </p:nvSpPr>
        <p:spPr>
          <a:xfrm>
            <a:off x="655000" y="1980581"/>
            <a:ext cx="8596668" cy="388077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600"/>
              <a:buChar char="►"/>
            </a:pPr>
            <a:r>
              <a:rPr lang="de-DE" sz="2000" dirty="0"/>
              <a:t>Nach Angaben der IT-Abteilung der Universität Oxford (2022) entsprechen die Treibhausgasemissionen eines Standard-Desktops und -Monitors bei achtstündiger Nutzung etwa 70 g </a:t>
            </a:r>
            <a:r>
              <a:rPr lang="de-DE" sz="2000" dirty="0" smtClean="0"/>
              <a:t>CO2 </a:t>
            </a:r>
            <a:r>
              <a:rPr lang="de-DE" sz="2000" dirty="0"/>
              <a:t>aufgrund des Stromverbrauchs. </a:t>
            </a:r>
            <a:endParaRPr dirty="0"/>
          </a:p>
          <a:p>
            <a:pPr marL="342900" lvl="0" indent="-342900" algn="just" rtl="0">
              <a:spcBef>
                <a:spcPts val="2200"/>
              </a:spcBef>
              <a:spcAft>
                <a:spcPts val="0"/>
              </a:spcAft>
              <a:buSzPts val="1600"/>
              <a:buChar char="►"/>
            </a:pPr>
            <a:r>
              <a:rPr lang="de-DE" sz="2000" dirty="0"/>
              <a:t>Der wichtigste Faktor, der sich auf die Gesamtauswirkungen des Desktop-Computing auswirkt, ist die Anzahl der für </a:t>
            </a:r>
            <a:r>
              <a:rPr lang="de-DE" sz="2000" dirty="0" err="1" smtClean="0"/>
              <a:t>jede:n</a:t>
            </a:r>
            <a:r>
              <a:rPr lang="de-DE" sz="2000" dirty="0" smtClean="0"/>
              <a:t> </a:t>
            </a:r>
            <a:r>
              <a:rPr lang="de-DE" sz="2000" dirty="0" err="1" smtClean="0"/>
              <a:t>Mitarbeiter:in</a:t>
            </a:r>
            <a:r>
              <a:rPr lang="de-DE" sz="2000" dirty="0" smtClean="0"/>
              <a:t> </a:t>
            </a:r>
            <a:r>
              <a:rPr lang="de-DE" sz="2000" dirty="0"/>
              <a:t>angeschafften Geräte und Monitore. </a:t>
            </a:r>
            <a:endParaRPr sz="2800" dirty="0"/>
          </a:p>
        </p:txBody>
      </p:sp>
      <p:pic>
        <p:nvPicPr>
          <p:cNvPr id="251" name="Google Shape;251;p10"/>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52" name="Google Shape;252;p10"/>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53" name="Google Shape;253;p10"/>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54" name="Google Shape;254;p10"/>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255" name="Google Shape;255;p10"/>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256" name="Google Shape;256;p10"/>
          <p:cNvPicPr preferRelativeResize="0"/>
          <p:nvPr/>
        </p:nvPicPr>
        <p:blipFill rotWithShape="1">
          <a:blip r:embed="rId7">
            <a:alphaModFix/>
          </a:blip>
          <a:srcRect/>
          <a:stretch/>
        </p:blipFill>
        <p:spPr>
          <a:xfrm>
            <a:off x="5842842" y="3920968"/>
            <a:ext cx="3990476" cy="2800000"/>
          </a:xfrm>
          <a:prstGeom prst="rect">
            <a:avLst/>
          </a:prstGeom>
          <a:noFill/>
          <a:ln>
            <a:noFill/>
          </a:ln>
        </p:spPr>
      </p:pic>
      <p:pic>
        <p:nvPicPr>
          <p:cNvPr id="10" name="Google Shape;150;p1"/>
          <p:cNvPicPr preferRelativeResize="0"/>
          <p:nvPr/>
        </p:nvPicPr>
        <p:blipFill rotWithShape="1">
          <a:blip r:embed="rId8">
            <a:alphaModFix/>
          </a:blip>
          <a:srcRect/>
          <a:stretch/>
        </p:blipFill>
        <p:spPr>
          <a:xfrm>
            <a:off x="863319" y="202316"/>
            <a:ext cx="2033448" cy="426944"/>
          </a:xfrm>
          <a:prstGeom prst="rect">
            <a:avLst/>
          </a:prstGeom>
          <a:noFill/>
          <a:ln>
            <a:noFill/>
          </a:ln>
        </p:spPr>
      </p:pic>
      <p:pic>
        <p:nvPicPr>
          <p:cNvPr id="11"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2"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3"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4" name="Google Shape;274;p17"/>
          <p:cNvPicPr preferRelativeResize="0"/>
          <p:nvPr/>
        </p:nvPicPr>
        <p:blipFill rotWithShape="1">
          <a:blip r:embed="rId9">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9">
                                            <p:txEl>
                                              <p:pRg st="0" end="0"/>
                                            </p:txEl>
                                          </p:spTgt>
                                        </p:tgtEl>
                                        <p:attrNameLst>
                                          <p:attrName>style.visibility</p:attrName>
                                        </p:attrNameLst>
                                      </p:cBhvr>
                                      <p:to>
                                        <p:strVal val="visible"/>
                                      </p:to>
                                    </p:set>
                                    <p:animEffect transition="in" filter="fade">
                                      <p:cBhvr>
                                        <p:cTn id="7" dur="500"/>
                                        <p:tgtEl>
                                          <p:spTgt spid="2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9">
                                            <p:txEl>
                                              <p:pRg st="1" end="1"/>
                                            </p:txEl>
                                          </p:spTgt>
                                        </p:tgtEl>
                                        <p:attrNameLst>
                                          <p:attrName>style.visibility</p:attrName>
                                        </p:attrNameLst>
                                      </p:cBhvr>
                                      <p:to>
                                        <p:strVal val="visible"/>
                                      </p:to>
                                    </p:set>
                                    <p:animEffect transition="in" filter="fade">
                                      <p:cBhvr>
                                        <p:cTn id="12" dur="500"/>
                                        <p:tgtEl>
                                          <p:spTgt spid="24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1"/>
          <p:cNvSpPr txBox="1">
            <a:spLocks noGrp="1"/>
          </p:cNvSpPr>
          <p:nvPr>
            <p:ph type="body" idx="1"/>
          </p:nvPr>
        </p:nvSpPr>
        <p:spPr>
          <a:xfrm>
            <a:off x="217683" y="1978531"/>
            <a:ext cx="8045371" cy="4373801"/>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440"/>
              <a:buChar char="►"/>
            </a:pPr>
            <a:r>
              <a:rPr lang="de-DE" dirty="0"/>
              <a:t>Die </a:t>
            </a:r>
            <a:r>
              <a:rPr lang="de-DE" dirty="0">
                <a:solidFill>
                  <a:schemeClr val="accent2">
                    <a:lumMod val="75000"/>
                  </a:schemeClr>
                </a:solidFill>
              </a:rPr>
              <a:t>Abfalltrennung</a:t>
            </a:r>
            <a:r>
              <a:rPr lang="de-DE" dirty="0"/>
              <a:t> ist ein entscheidender Teil des </a:t>
            </a:r>
            <a:r>
              <a:rPr lang="de-DE" dirty="0" smtClean="0"/>
              <a:t>Recyclings – </a:t>
            </a:r>
            <a:r>
              <a:rPr lang="de-DE" dirty="0"/>
              <a:t>ein Prozess, der stark behindert werden kann, wenn der Abfall nicht richtig getrennt wird. Oft vernachlässigen die Menschen diesen Schritt, weil er entweder eine zusätzliche Aufgabe darstellt oder sie ihn einfach als optional betrachten und die erheblichen Auswirkungen ihrer Entscheidungen unterschätzen. </a:t>
            </a:r>
            <a:endParaRPr dirty="0"/>
          </a:p>
          <a:p>
            <a:pPr marL="342900" lvl="0" indent="-342900" algn="just" rtl="0">
              <a:spcBef>
                <a:spcPts val="2200"/>
              </a:spcBef>
              <a:spcAft>
                <a:spcPts val="0"/>
              </a:spcAft>
              <a:buSzPts val="1440"/>
              <a:buChar char="►"/>
            </a:pPr>
            <a:r>
              <a:rPr lang="de-DE" dirty="0"/>
              <a:t>Es gibt jedoch einen weitaus kreativeren Weg, das Problem anzugehen. Die </a:t>
            </a:r>
            <a:r>
              <a:rPr lang="de-DE" dirty="0" err="1"/>
              <a:t>Tongji</a:t>
            </a:r>
            <a:r>
              <a:rPr lang="de-DE" dirty="0"/>
              <a:t>-Universität in China hat </a:t>
            </a:r>
            <a:r>
              <a:rPr lang="de-DE" dirty="0" smtClean="0"/>
              <a:t>Studierende durch </a:t>
            </a:r>
            <a:r>
              <a:rPr lang="de-DE" dirty="0"/>
              <a:t>die Installation eines Sortierspiels dazu angehalten, Müll und Recycling richtig zu trennen (Andersen und </a:t>
            </a:r>
            <a:r>
              <a:rPr lang="de-DE" dirty="0" err="1"/>
              <a:t>Halpern</a:t>
            </a:r>
            <a:r>
              <a:rPr lang="de-DE" dirty="0"/>
              <a:t>, 2020) </a:t>
            </a:r>
            <a:endParaRPr dirty="0"/>
          </a:p>
          <a:p>
            <a:pPr marL="342900" lvl="0" indent="-342900" algn="just" rtl="0">
              <a:spcBef>
                <a:spcPts val="2200"/>
              </a:spcBef>
              <a:spcAft>
                <a:spcPts val="0"/>
              </a:spcAft>
              <a:buSzPts val="1440"/>
              <a:buChar char="►"/>
            </a:pPr>
            <a:r>
              <a:rPr lang="de-DE" dirty="0"/>
              <a:t>Dieser Prozess wird als </a:t>
            </a:r>
            <a:r>
              <a:rPr lang="de-DE" dirty="0" err="1"/>
              <a:t>Gamification</a:t>
            </a:r>
            <a:r>
              <a:rPr lang="de-DE" dirty="0"/>
              <a:t> bezeichnet, und das Potenzial, einen Prozess mit spielähnlichen Eigenschaften unterhaltsam zu gestalten, kann ein hohes Engagement erzeugen. </a:t>
            </a:r>
            <a:endParaRPr dirty="0"/>
          </a:p>
        </p:txBody>
      </p:sp>
      <p:pic>
        <p:nvPicPr>
          <p:cNvPr id="264" name="Google Shape;264;p1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65" name="Google Shape;265;p1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66" name="Google Shape;266;p11"/>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67" name="Google Shape;267;p11"/>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268" name="Google Shape;268;p11"/>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269" name="Google Shape;269;p11"/>
          <p:cNvPicPr preferRelativeResize="0"/>
          <p:nvPr/>
        </p:nvPicPr>
        <p:blipFill rotWithShape="1">
          <a:blip r:embed="rId7">
            <a:alphaModFix/>
          </a:blip>
          <a:srcRect/>
          <a:stretch/>
        </p:blipFill>
        <p:spPr>
          <a:xfrm>
            <a:off x="8868634" y="1459408"/>
            <a:ext cx="3018566" cy="4303063"/>
          </a:xfrm>
          <a:prstGeom prst="rect">
            <a:avLst/>
          </a:prstGeom>
          <a:noFill/>
          <a:ln>
            <a:noFill/>
          </a:ln>
        </p:spPr>
      </p:pic>
      <p:sp>
        <p:nvSpPr>
          <p:cNvPr id="270" name="Google Shape;270;p11"/>
          <p:cNvSpPr txBox="1"/>
          <p:nvPr/>
        </p:nvSpPr>
        <p:spPr>
          <a:xfrm>
            <a:off x="8868634" y="5735863"/>
            <a:ext cx="2654894"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1050">
                <a:solidFill>
                  <a:schemeClr val="dk1"/>
                </a:solidFill>
                <a:latin typeface="Trebuchet MS"/>
                <a:ea typeface="Trebuchet MS"/>
                <a:cs typeface="Trebuchet MS"/>
                <a:sym typeface="Trebuchet MS"/>
              </a:rPr>
              <a:t>Quelle: Andersen I., Halpern D., (2020) </a:t>
            </a:r>
            <a:endParaRPr/>
          </a:p>
          <a:p>
            <a:pPr marL="0" marR="0" lvl="0" indent="0" algn="l" rtl="0">
              <a:spcBef>
                <a:spcPts val="0"/>
              </a:spcBef>
              <a:spcAft>
                <a:spcPts val="0"/>
              </a:spcAft>
              <a:buNone/>
            </a:pPr>
            <a:r>
              <a:rPr lang="de-DE" sz="1050">
                <a:solidFill>
                  <a:schemeClr val="dk1"/>
                </a:solidFill>
                <a:latin typeface="Trebuchet MS"/>
                <a:ea typeface="Trebuchet MS"/>
                <a:cs typeface="Trebuchet MS"/>
                <a:sym typeface="Trebuchet MS"/>
              </a:rPr>
              <a:t>The Little Book of Green Nudges", UNEP</a:t>
            </a:r>
            <a:endParaRPr/>
          </a:p>
          <a:p>
            <a:pPr marL="0" marR="0" lvl="0" indent="0" algn="l" rtl="0">
              <a:spcBef>
                <a:spcPts val="0"/>
              </a:spcBef>
              <a:spcAft>
                <a:spcPts val="0"/>
              </a:spcAft>
              <a:buNone/>
            </a:pPr>
            <a:r>
              <a:rPr lang="de-DE" sz="1800">
                <a:solidFill>
                  <a:schemeClr val="dk1"/>
                </a:solidFill>
                <a:latin typeface="Trebuchet MS"/>
                <a:ea typeface="Trebuchet MS"/>
                <a:cs typeface="Trebuchet MS"/>
                <a:sym typeface="Trebuchet MS"/>
              </a:rPr>
              <a:t> </a:t>
            </a:r>
            <a:endParaRPr sz="1800">
              <a:solidFill>
                <a:schemeClr val="dk1"/>
              </a:solidFill>
              <a:latin typeface="Trebuchet MS"/>
              <a:ea typeface="Trebuchet MS"/>
              <a:cs typeface="Trebuchet MS"/>
              <a:sym typeface="Trebuchet MS"/>
            </a:endParaRPr>
          </a:p>
        </p:txBody>
      </p:sp>
      <p:pic>
        <p:nvPicPr>
          <p:cNvPr id="11" name="Google Shape;150;p1"/>
          <p:cNvPicPr preferRelativeResize="0"/>
          <p:nvPr/>
        </p:nvPicPr>
        <p:blipFill rotWithShape="1">
          <a:blip r:embed="rId8">
            <a:alphaModFix/>
          </a:blip>
          <a:srcRect/>
          <a:stretch/>
        </p:blipFill>
        <p:spPr>
          <a:xfrm>
            <a:off x="863319" y="202316"/>
            <a:ext cx="2033448" cy="426944"/>
          </a:xfrm>
          <a:prstGeom prst="rect">
            <a:avLst/>
          </a:prstGeom>
          <a:noFill/>
          <a:ln>
            <a:noFill/>
          </a:ln>
        </p:spPr>
      </p:pic>
      <p:pic>
        <p:nvPicPr>
          <p:cNvPr id="12"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3"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4"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5" name="Google Shape;274;p17"/>
          <p:cNvPicPr preferRelativeResize="0"/>
          <p:nvPr/>
        </p:nvPicPr>
        <p:blipFill rotWithShape="1">
          <a:blip r:embed="rId9">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2">
                                            <p:txEl>
                                              <p:pRg st="0" end="0"/>
                                            </p:txEl>
                                          </p:spTgt>
                                        </p:tgtEl>
                                        <p:attrNameLst>
                                          <p:attrName>style.visibility</p:attrName>
                                        </p:attrNameLst>
                                      </p:cBhvr>
                                      <p:to>
                                        <p:strVal val="visible"/>
                                      </p:to>
                                    </p:set>
                                    <p:animEffect transition="in" filter="fade">
                                      <p:cBhvr>
                                        <p:cTn id="7" dur="500"/>
                                        <p:tgtEl>
                                          <p:spTgt spid="2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2">
                                            <p:txEl>
                                              <p:pRg st="1" end="1"/>
                                            </p:txEl>
                                          </p:spTgt>
                                        </p:tgtEl>
                                        <p:attrNameLst>
                                          <p:attrName>style.visibility</p:attrName>
                                        </p:attrNameLst>
                                      </p:cBhvr>
                                      <p:to>
                                        <p:strVal val="visible"/>
                                      </p:to>
                                    </p:set>
                                    <p:animEffect transition="in" filter="fade">
                                      <p:cBhvr>
                                        <p:cTn id="12" dur="500"/>
                                        <p:tgtEl>
                                          <p:spTgt spid="2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2">
                                            <p:txEl>
                                              <p:pRg st="2" end="2"/>
                                            </p:txEl>
                                          </p:spTgt>
                                        </p:tgtEl>
                                        <p:attrNameLst>
                                          <p:attrName>style.visibility</p:attrName>
                                        </p:attrNameLst>
                                      </p:cBhvr>
                                      <p:to>
                                        <p:strVal val="visible"/>
                                      </p:to>
                                    </p:set>
                                    <p:animEffect transition="in" filter="fade">
                                      <p:cBhvr>
                                        <p:cTn id="17" dur="500"/>
                                        <p:tgtEl>
                                          <p:spTgt spid="2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12"/>
          <p:cNvSpPr txBox="1">
            <a:spLocks noGrp="1"/>
          </p:cNvSpPr>
          <p:nvPr>
            <p:ph type="body" idx="1"/>
          </p:nvPr>
        </p:nvSpPr>
        <p:spPr>
          <a:xfrm>
            <a:off x="217683" y="1978531"/>
            <a:ext cx="8045371" cy="4373801"/>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440"/>
              <a:buChar char="►"/>
            </a:pPr>
            <a:r>
              <a:rPr lang="de-DE" dirty="0"/>
              <a:t>In </a:t>
            </a:r>
            <a:r>
              <a:rPr lang="de-DE" dirty="0" err="1"/>
              <a:t>Cafeterias</a:t>
            </a:r>
            <a:r>
              <a:rPr lang="de-DE" dirty="0"/>
              <a:t> können Berufsbildungseinrichtungen </a:t>
            </a:r>
            <a:r>
              <a:rPr lang="de-DE" dirty="0">
                <a:solidFill>
                  <a:schemeClr val="accent2">
                    <a:lumMod val="75000"/>
                  </a:schemeClr>
                </a:solidFill>
              </a:rPr>
              <a:t>nachhaltige Verpackungen</a:t>
            </a:r>
            <a:r>
              <a:rPr lang="de-DE" dirty="0"/>
              <a:t> verwenden und nachhaltige Lebensmittel fördern, die keinen so großen </a:t>
            </a:r>
            <a:r>
              <a:rPr lang="de-DE" dirty="0" smtClean="0"/>
              <a:t>CO2-Fußabdruck </a:t>
            </a:r>
            <a:r>
              <a:rPr lang="de-DE" dirty="0"/>
              <a:t>haben. Dies ist eine gute Möglichkeit, </a:t>
            </a:r>
            <a:r>
              <a:rPr lang="de-DE" dirty="0" smtClean="0"/>
              <a:t>den Auszubildenden neue </a:t>
            </a:r>
            <a:r>
              <a:rPr lang="de-DE" dirty="0"/>
              <a:t>Produkte vorzustellen, die sie normalerweise nicht ausprobieren würden. </a:t>
            </a:r>
            <a:endParaRPr dirty="0"/>
          </a:p>
          <a:p>
            <a:pPr marL="342900" lvl="0" indent="-342900" algn="just" rtl="0">
              <a:spcBef>
                <a:spcPts val="2200"/>
              </a:spcBef>
              <a:spcAft>
                <a:spcPts val="0"/>
              </a:spcAft>
              <a:buSzPts val="1440"/>
              <a:buChar char="►"/>
            </a:pPr>
            <a:r>
              <a:rPr lang="de-DE" dirty="0"/>
              <a:t>Sie können auch einen </a:t>
            </a:r>
            <a:r>
              <a:rPr lang="de-DE" dirty="0">
                <a:solidFill>
                  <a:schemeClr val="accent2">
                    <a:lumMod val="75000"/>
                  </a:schemeClr>
                </a:solidFill>
              </a:rPr>
              <a:t>kleinen Rabatt für </a:t>
            </a:r>
            <a:r>
              <a:rPr lang="de-DE" dirty="0" smtClean="0">
                <a:solidFill>
                  <a:schemeClr val="accent2">
                    <a:lumMod val="75000"/>
                  </a:schemeClr>
                </a:solidFill>
              </a:rPr>
              <a:t>Studierende und </a:t>
            </a:r>
            <a:r>
              <a:rPr lang="de-DE" dirty="0">
                <a:solidFill>
                  <a:schemeClr val="accent2">
                    <a:lumMod val="75000"/>
                  </a:schemeClr>
                </a:solidFill>
              </a:rPr>
              <a:t>Berufsbildungspersonal</a:t>
            </a:r>
            <a:r>
              <a:rPr lang="de-DE" dirty="0"/>
              <a:t> anbieten, die ihre </a:t>
            </a:r>
            <a:r>
              <a:rPr lang="de-DE" dirty="0">
                <a:solidFill>
                  <a:schemeClr val="accent2">
                    <a:lumMod val="75000"/>
                  </a:schemeClr>
                </a:solidFill>
              </a:rPr>
              <a:t>eigenen Becher für Getränke</a:t>
            </a:r>
            <a:r>
              <a:rPr lang="de-DE" dirty="0"/>
              <a:t> mitbringen. Diese Maßnahme lässt sich leicht umsetzen, da die Gewinnspanne für die Cafeteria proportional bleibt, wenn man die Kosten für den Pappbecher abzieht (WRAP, 2022). </a:t>
            </a:r>
            <a:endParaRPr dirty="0"/>
          </a:p>
        </p:txBody>
      </p:sp>
      <p:pic>
        <p:nvPicPr>
          <p:cNvPr id="278" name="Google Shape;278;p1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79" name="Google Shape;279;p1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80" name="Google Shape;280;p12"/>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81" name="Google Shape;281;p12"/>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282" name="Google Shape;282;p12"/>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283" name="Google Shape;283;p12"/>
          <p:cNvPicPr preferRelativeResize="0"/>
          <p:nvPr/>
        </p:nvPicPr>
        <p:blipFill rotWithShape="1">
          <a:blip r:embed="rId7">
            <a:alphaModFix/>
          </a:blip>
          <a:srcRect/>
          <a:stretch/>
        </p:blipFill>
        <p:spPr>
          <a:xfrm>
            <a:off x="7444989" y="4463587"/>
            <a:ext cx="2540254" cy="1964773"/>
          </a:xfrm>
          <a:prstGeom prst="rect">
            <a:avLst/>
          </a:prstGeom>
          <a:noFill/>
          <a:ln>
            <a:noFill/>
          </a:ln>
        </p:spPr>
      </p:pic>
      <p:pic>
        <p:nvPicPr>
          <p:cNvPr id="10" name="Google Shape;150;p1"/>
          <p:cNvPicPr preferRelativeResize="0"/>
          <p:nvPr/>
        </p:nvPicPr>
        <p:blipFill rotWithShape="1">
          <a:blip r:embed="rId8">
            <a:alphaModFix/>
          </a:blip>
          <a:srcRect/>
          <a:stretch/>
        </p:blipFill>
        <p:spPr>
          <a:xfrm>
            <a:off x="863319" y="202316"/>
            <a:ext cx="2033448" cy="426944"/>
          </a:xfrm>
          <a:prstGeom prst="rect">
            <a:avLst/>
          </a:prstGeom>
          <a:noFill/>
          <a:ln>
            <a:noFill/>
          </a:ln>
        </p:spPr>
      </p:pic>
      <p:pic>
        <p:nvPicPr>
          <p:cNvPr id="11"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2"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3"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4" name="Google Shape;274;p17"/>
          <p:cNvPicPr preferRelativeResize="0"/>
          <p:nvPr/>
        </p:nvPicPr>
        <p:blipFill rotWithShape="1">
          <a:blip r:embed="rId9">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6">
                                            <p:txEl>
                                              <p:pRg st="0" end="0"/>
                                            </p:txEl>
                                          </p:spTgt>
                                        </p:tgtEl>
                                        <p:attrNameLst>
                                          <p:attrName>style.visibility</p:attrName>
                                        </p:attrNameLst>
                                      </p:cBhvr>
                                      <p:to>
                                        <p:strVal val="visible"/>
                                      </p:to>
                                    </p:set>
                                    <p:animEffect transition="in" filter="fade">
                                      <p:cBhvr>
                                        <p:cTn id="7" dur="500"/>
                                        <p:tgtEl>
                                          <p:spTgt spid="2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6">
                                            <p:txEl>
                                              <p:pRg st="1" end="1"/>
                                            </p:txEl>
                                          </p:spTgt>
                                        </p:tgtEl>
                                        <p:attrNameLst>
                                          <p:attrName>style.visibility</p:attrName>
                                        </p:attrNameLst>
                                      </p:cBhvr>
                                      <p:to>
                                        <p:strVal val="visible"/>
                                      </p:to>
                                    </p:set>
                                    <p:animEffect transition="in" filter="fade">
                                      <p:cBhvr>
                                        <p:cTn id="12" dur="500"/>
                                        <p:tgtEl>
                                          <p:spTgt spid="2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3"/>
          <p:cNvSpPr txBox="1">
            <a:spLocks noGrp="1"/>
          </p:cNvSpPr>
          <p:nvPr>
            <p:ph type="body" idx="1"/>
          </p:nvPr>
        </p:nvSpPr>
        <p:spPr>
          <a:xfrm>
            <a:off x="217683" y="1978531"/>
            <a:ext cx="8045371" cy="4373801"/>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440"/>
              <a:buChar char="►"/>
            </a:pPr>
            <a:r>
              <a:rPr lang="de-DE" dirty="0"/>
              <a:t>Außerdem empfiehlt es sich, qualitativ </a:t>
            </a:r>
            <a:r>
              <a:rPr lang="de-DE" dirty="0">
                <a:solidFill>
                  <a:schemeClr val="accent2">
                    <a:lumMod val="75000"/>
                  </a:schemeClr>
                </a:solidFill>
              </a:rPr>
              <a:t>hochwertige und langlebige Werkzeuge</a:t>
            </a:r>
            <a:r>
              <a:rPr lang="de-DE" dirty="0"/>
              <a:t> zu kaufen (z. B. Glasschneider aus Holz oder Metall statt aus Kunststoff). Sie sind zwar teurer, haben aber eine längere Lebensdauer, was bei einer Kosten-Nutzen-Analyse zu berücksichtigen ist. </a:t>
            </a:r>
            <a:endParaRPr dirty="0"/>
          </a:p>
          <a:p>
            <a:pPr marL="342900" lvl="0" indent="-342900" algn="just" rtl="0">
              <a:spcBef>
                <a:spcPts val="2200"/>
              </a:spcBef>
              <a:spcAft>
                <a:spcPts val="0"/>
              </a:spcAft>
              <a:buSzPts val="1440"/>
              <a:buChar char="►"/>
            </a:pPr>
            <a:r>
              <a:rPr lang="de-DE" dirty="0"/>
              <a:t>Stellen Sie sicher, dass Sie eine Liste erstellen, welche Geräte und Materialien recycelt und welche wiederverwendet werden müssen, sofern dies möglich ist. Hochwertige Werkzeuge erfordern in dieser Hinsicht eine andere Handhabung, die ad hoc mit den entsprechenden Lösungen geprüft werden sollte. </a:t>
            </a:r>
            <a:endParaRPr dirty="0"/>
          </a:p>
          <a:p>
            <a:pPr marL="342900" lvl="0" indent="-251459" algn="just" rtl="0">
              <a:spcBef>
                <a:spcPts val="2200"/>
              </a:spcBef>
              <a:spcAft>
                <a:spcPts val="0"/>
              </a:spcAft>
              <a:buSzPts val="1440"/>
              <a:buNone/>
            </a:pPr>
            <a:endParaRPr dirty="0"/>
          </a:p>
        </p:txBody>
      </p:sp>
      <p:pic>
        <p:nvPicPr>
          <p:cNvPr id="291" name="Google Shape;291;p13"/>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92" name="Google Shape;292;p13"/>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93" name="Google Shape;293;p13"/>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94" name="Google Shape;294;p13"/>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295" name="Google Shape;295;p13"/>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296" name="Google Shape;296;p13"/>
          <p:cNvPicPr preferRelativeResize="0"/>
          <p:nvPr/>
        </p:nvPicPr>
        <p:blipFill rotWithShape="1">
          <a:blip r:embed="rId7">
            <a:alphaModFix/>
          </a:blip>
          <a:srcRect/>
          <a:stretch/>
        </p:blipFill>
        <p:spPr>
          <a:xfrm>
            <a:off x="6851369" y="4270244"/>
            <a:ext cx="2069223" cy="2158116"/>
          </a:xfrm>
          <a:prstGeom prst="rect">
            <a:avLst/>
          </a:prstGeom>
          <a:noFill/>
          <a:ln>
            <a:noFill/>
          </a:ln>
        </p:spPr>
      </p:pic>
      <p:pic>
        <p:nvPicPr>
          <p:cNvPr id="10" name="Google Shape;150;p1"/>
          <p:cNvPicPr preferRelativeResize="0"/>
          <p:nvPr/>
        </p:nvPicPr>
        <p:blipFill rotWithShape="1">
          <a:blip r:embed="rId8">
            <a:alphaModFix/>
          </a:blip>
          <a:srcRect/>
          <a:stretch/>
        </p:blipFill>
        <p:spPr>
          <a:xfrm>
            <a:off x="863319" y="202316"/>
            <a:ext cx="2033448" cy="426944"/>
          </a:xfrm>
          <a:prstGeom prst="rect">
            <a:avLst/>
          </a:prstGeom>
          <a:noFill/>
          <a:ln>
            <a:noFill/>
          </a:ln>
        </p:spPr>
      </p:pic>
      <p:pic>
        <p:nvPicPr>
          <p:cNvPr id="11"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2"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3"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4" name="Google Shape;274;p17"/>
          <p:cNvPicPr preferRelativeResize="0"/>
          <p:nvPr/>
        </p:nvPicPr>
        <p:blipFill rotWithShape="1">
          <a:blip r:embed="rId9">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9">
                                            <p:txEl>
                                              <p:pRg st="0" end="0"/>
                                            </p:txEl>
                                          </p:spTgt>
                                        </p:tgtEl>
                                        <p:attrNameLst>
                                          <p:attrName>style.visibility</p:attrName>
                                        </p:attrNameLst>
                                      </p:cBhvr>
                                      <p:to>
                                        <p:strVal val="visible"/>
                                      </p:to>
                                    </p:set>
                                    <p:animEffect transition="in" filter="fade">
                                      <p:cBhvr>
                                        <p:cTn id="7" dur="500"/>
                                        <p:tgtEl>
                                          <p:spTgt spid="2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9">
                                            <p:txEl>
                                              <p:pRg st="1" end="1"/>
                                            </p:txEl>
                                          </p:spTgt>
                                        </p:tgtEl>
                                        <p:attrNameLst>
                                          <p:attrName>style.visibility</p:attrName>
                                        </p:attrNameLst>
                                      </p:cBhvr>
                                      <p:to>
                                        <p:strVal val="visible"/>
                                      </p:to>
                                    </p:set>
                                    <p:animEffect transition="in" filter="fade">
                                      <p:cBhvr>
                                        <p:cTn id="12" dur="500"/>
                                        <p:tgtEl>
                                          <p:spTgt spid="2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9">
                                            <p:txEl>
                                              <p:pRg st="2" end="2"/>
                                            </p:txEl>
                                          </p:spTgt>
                                        </p:tgtEl>
                                        <p:attrNameLst>
                                          <p:attrName>style.visibility</p:attrName>
                                        </p:attrNameLst>
                                      </p:cBhvr>
                                      <p:to>
                                        <p:strVal val="visible"/>
                                      </p:to>
                                    </p:set>
                                    <p:animEffect transition="in" filter="fade">
                                      <p:cBhvr>
                                        <p:cTn id="17" dur="500"/>
                                        <p:tgtEl>
                                          <p:spTgt spid="2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4"/>
          <p:cNvSpPr txBox="1">
            <a:spLocks noGrp="1"/>
          </p:cNvSpPr>
          <p:nvPr>
            <p:ph type="body" idx="1"/>
          </p:nvPr>
        </p:nvSpPr>
        <p:spPr>
          <a:xfrm>
            <a:off x="217683" y="1978531"/>
            <a:ext cx="8609076" cy="4373801"/>
          </a:xfrm>
          <a:prstGeom prst="rect">
            <a:avLst/>
          </a:prstGeom>
          <a:noFill/>
          <a:ln>
            <a:noFill/>
          </a:ln>
        </p:spPr>
        <p:txBody>
          <a:bodyPr spcFirstLastPara="1" wrap="square" lIns="91425" tIns="45700" rIns="91425" bIns="45700" anchor="t" anchorCtr="0">
            <a:noAutofit/>
          </a:bodyPr>
          <a:lstStyle/>
          <a:p>
            <a:pPr marL="342900" lvl="0" indent="-342900" rtl="0">
              <a:spcBef>
                <a:spcPts val="0"/>
              </a:spcBef>
              <a:spcAft>
                <a:spcPts val="0"/>
              </a:spcAft>
              <a:buSzPts val="1440"/>
              <a:buChar char="►"/>
            </a:pPr>
            <a:r>
              <a:rPr lang="de-DE" dirty="0"/>
              <a:t>Die Tatsache, dass wir nicht alle auf einem Campus leben, hat zur Folge, dass wir die meiste Zeit auf Verkehrsmittel zurückgreifen müssen. Das Radfahren ist eine absolut nachhaltige Art, zur Arbeit zu fahren. Es erfordert jedoch körperliche Anstrengung, was ein Grund ist, warum viele es nicht bevorzugen. In einigen Ländern werden steuerliche Anreize geschaffen, um </a:t>
            </a:r>
            <a:r>
              <a:rPr lang="de-DE" dirty="0" err="1" smtClean="0"/>
              <a:t>Arbeitnehmer:innen</a:t>
            </a:r>
            <a:r>
              <a:rPr lang="de-DE" dirty="0" smtClean="0"/>
              <a:t> </a:t>
            </a:r>
            <a:r>
              <a:rPr lang="de-DE" dirty="0"/>
              <a:t>zu ermutigen, mit dem Fahrrad zur Arbeit zu </a:t>
            </a:r>
            <a:r>
              <a:rPr lang="de-DE" dirty="0" smtClean="0"/>
              <a:t>fahren.	</a:t>
            </a:r>
            <a:br>
              <a:rPr lang="de-DE" dirty="0" smtClean="0"/>
            </a:br>
            <a:endParaRPr lang="de-DE" dirty="0" smtClean="0"/>
          </a:p>
          <a:p>
            <a:pPr marL="342900" lvl="0" indent="-342900" algn="just" rtl="0">
              <a:spcBef>
                <a:spcPts val="0"/>
              </a:spcBef>
              <a:spcAft>
                <a:spcPts val="0"/>
              </a:spcAft>
              <a:buSzPts val="1440"/>
              <a:buChar char="►"/>
            </a:pPr>
            <a:r>
              <a:rPr lang="de-DE" dirty="0" smtClean="0"/>
              <a:t>Ein </a:t>
            </a:r>
            <a:r>
              <a:rPr lang="de-DE" dirty="0"/>
              <a:t>weiterer zu berücksichtigender Aspekt ist der Wasserverbrauch. Regelmäßige Inspektionen sollten durchgeführt werden, um eventuelle Leckagen zu erkennen und zu beheben. Es sollten selbstschließende Wasserhähne gewählt werden, um den konventionellen Verbrauch für das Händewaschen zu minimieren. </a:t>
            </a:r>
            <a:endParaRPr dirty="0"/>
          </a:p>
        </p:txBody>
      </p:sp>
      <p:pic>
        <p:nvPicPr>
          <p:cNvPr id="304" name="Google Shape;304;p14"/>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305" name="Google Shape;305;p14"/>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306" name="Google Shape;306;p14"/>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307" name="Google Shape;307;p14"/>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308" name="Google Shape;308;p14"/>
          <p:cNvPicPr preferRelativeResize="0"/>
          <p:nvPr/>
        </p:nvPicPr>
        <p:blipFill rotWithShape="1">
          <a:blip r:embed="rId6">
            <a:alphaModFix/>
          </a:blip>
          <a:srcRect/>
          <a:stretch/>
        </p:blipFill>
        <p:spPr>
          <a:xfrm rot="-526398">
            <a:off x="4023209" y="824159"/>
            <a:ext cx="985615" cy="952204"/>
          </a:xfrm>
          <a:prstGeom prst="rect">
            <a:avLst/>
          </a:prstGeom>
          <a:noFill/>
          <a:ln>
            <a:noFill/>
          </a:ln>
        </p:spPr>
      </p:pic>
      <p:pic>
        <p:nvPicPr>
          <p:cNvPr id="309" name="Google Shape;309;p14"/>
          <p:cNvPicPr preferRelativeResize="0"/>
          <p:nvPr/>
        </p:nvPicPr>
        <p:blipFill rotWithShape="1">
          <a:blip r:embed="rId7">
            <a:alphaModFix/>
          </a:blip>
          <a:srcRect/>
          <a:stretch/>
        </p:blipFill>
        <p:spPr>
          <a:xfrm rot="-2053134">
            <a:off x="8580346" y="2365110"/>
            <a:ext cx="2047982" cy="2186749"/>
          </a:xfrm>
          <a:prstGeom prst="rect">
            <a:avLst/>
          </a:prstGeom>
          <a:noFill/>
          <a:ln>
            <a:noFill/>
          </a:ln>
        </p:spPr>
      </p:pic>
      <p:pic>
        <p:nvPicPr>
          <p:cNvPr id="10" name="Google Shape;150;p1"/>
          <p:cNvPicPr preferRelativeResize="0"/>
          <p:nvPr/>
        </p:nvPicPr>
        <p:blipFill rotWithShape="1">
          <a:blip r:embed="rId8">
            <a:alphaModFix/>
          </a:blip>
          <a:srcRect/>
          <a:stretch/>
        </p:blipFill>
        <p:spPr>
          <a:xfrm>
            <a:off x="863319" y="202316"/>
            <a:ext cx="2033448" cy="426944"/>
          </a:xfrm>
          <a:prstGeom prst="rect">
            <a:avLst/>
          </a:prstGeom>
          <a:noFill/>
          <a:ln>
            <a:noFill/>
          </a:ln>
        </p:spPr>
      </p:pic>
      <p:pic>
        <p:nvPicPr>
          <p:cNvPr id="11"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2"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3"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4" name="Google Shape;274;p17"/>
          <p:cNvPicPr preferRelativeResize="0"/>
          <p:nvPr/>
        </p:nvPicPr>
        <p:blipFill rotWithShape="1">
          <a:blip r:embed="rId9">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2">
                                            <p:txEl>
                                              <p:pRg st="0" end="0"/>
                                            </p:txEl>
                                          </p:spTgt>
                                        </p:tgtEl>
                                        <p:attrNameLst>
                                          <p:attrName>style.visibility</p:attrName>
                                        </p:attrNameLst>
                                      </p:cBhvr>
                                      <p:to>
                                        <p:strVal val="visible"/>
                                      </p:to>
                                    </p:set>
                                    <p:animEffect transition="in" filter="fade">
                                      <p:cBhvr>
                                        <p:cTn id="7" dur="500"/>
                                        <p:tgtEl>
                                          <p:spTgt spid="3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2">
                                            <p:txEl>
                                              <p:pRg st="1" end="1"/>
                                            </p:txEl>
                                          </p:spTgt>
                                        </p:tgtEl>
                                        <p:attrNameLst>
                                          <p:attrName>style.visibility</p:attrName>
                                        </p:attrNameLst>
                                      </p:cBhvr>
                                      <p:to>
                                        <p:strVal val="visible"/>
                                      </p:to>
                                    </p:set>
                                    <p:animEffect transition="in" filter="fade">
                                      <p:cBhvr>
                                        <p:cTn id="12" dur="500"/>
                                        <p:tgtEl>
                                          <p:spTgt spid="302">
                                            <p:txEl>
                                              <p:pRg st="1" end="1"/>
                                            </p:txEl>
                                          </p:spTgt>
                                        </p:tgtEl>
                                      </p:cBhvr>
                                    </p:animEffect>
                                  </p:childTnLst>
                                </p:cTn>
                              </p:par>
                            </p:childTnLst>
                          </p:cTn>
                        </p:par>
                        <p:par>
                          <p:cTn id="13" fill="hold">
                            <p:stCondLst>
                              <p:cond delay="500"/>
                            </p:stCondLst>
                            <p:childTnLst>
                              <p:par>
                                <p:cTn id="14" presetID="2" presetClass="entr" presetSubtype="8" fill="hold" nodeType="afterEffect">
                                  <p:stCondLst>
                                    <p:cond delay="0"/>
                                  </p:stCondLst>
                                  <p:childTnLst>
                                    <p:set>
                                      <p:cBhvr>
                                        <p:cTn id="15" dur="1" fill="hold">
                                          <p:stCondLst>
                                            <p:cond delay="0"/>
                                          </p:stCondLst>
                                        </p:cTn>
                                        <p:tgtEl>
                                          <p:spTgt spid="309"/>
                                        </p:tgtEl>
                                        <p:attrNameLst>
                                          <p:attrName>style.visibility</p:attrName>
                                        </p:attrNameLst>
                                      </p:cBhvr>
                                      <p:to>
                                        <p:strVal val="visible"/>
                                      </p:to>
                                    </p:set>
                                    <p:anim calcmode="lin" valueType="num">
                                      <p:cBhvr additive="base">
                                        <p:cTn id="16" dur="4000"/>
                                        <p:tgtEl>
                                          <p:spTgt spid="30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15"/>
          <p:cNvSpPr txBox="1">
            <a:spLocks noGrp="1"/>
          </p:cNvSpPr>
          <p:nvPr>
            <p:ph type="body" idx="1"/>
          </p:nvPr>
        </p:nvSpPr>
        <p:spPr>
          <a:xfrm>
            <a:off x="217683" y="1978531"/>
            <a:ext cx="8702383" cy="4373801"/>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440"/>
              <a:buChar char="►"/>
            </a:pPr>
            <a:r>
              <a:rPr lang="de-DE" dirty="0" smtClean="0"/>
              <a:t>Ein weiterer Ansatz ist die </a:t>
            </a:r>
            <a:r>
              <a:rPr lang="de-DE" dirty="0" smtClean="0">
                <a:solidFill>
                  <a:schemeClr val="accent2">
                    <a:lumMod val="75000"/>
                  </a:schemeClr>
                </a:solidFill>
              </a:rPr>
              <a:t>CO2-Kompensation</a:t>
            </a:r>
            <a:r>
              <a:rPr lang="de-DE" dirty="0" smtClean="0"/>
              <a:t>. </a:t>
            </a:r>
            <a:r>
              <a:rPr lang="de-DE" dirty="0"/>
              <a:t>Kompensationsinitiativen sind Programme, die dazu beitragen, die Menge an CO2, einem Gas, das zum Klimawandel beiträgt, aus der Luft zu entfernen oder zu reduzieren. Sie tun dies, indem sie Aktivitäten wie das Pflanzen von </a:t>
            </a:r>
            <a:r>
              <a:rPr lang="de-DE" dirty="0" smtClean="0"/>
              <a:t>Bäumen</a:t>
            </a:r>
            <a:r>
              <a:rPr lang="de-DE" dirty="0"/>
              <a:t>, die Schaffung von erneuerbaren Energiequellen wie Wind- und Solarenergie, die Einführung von Anbaumethoden, die mehr CO2 absorbieren, und ein besseres Abfall- und Deponiemanagement unterstützen. </a:t>
            </a:r>
            <a:r>
              <a:rPr lang="de-DE" dirty="0" smtClean="0"/>
              <a:t>Das Anpflanzen von </a:t>
            </a:r>
            <a:r>
              <a:rPr lang="de-DE" dirty="0"/>
              <a:t>Bäumen ist eine gängige Methode zur Schaffung von CO2-Kompensationen.</a:t>
            </a:r>
            <a:endParaRPr dirty="0"/>
          </a:p>
          <a:p>
            <a:pPr marL="342900" lvl="0" indent="-342900" algn="just" rtl="0">
              <a:spcBef>
                <a:spcPts val="2200"/>
              </a:spcBef>
              <a:spcAft>
                <a:spcPts val="0"/>
              </a:spcAft>
              <a:buSzPts val="1440"/>
              <a:buChar char="►"/>
            </a:pPr>
            <a:r>
              <a:rPr lang="de-DE" dirty="0"/>
              <a:t>Diejenigen, die diese Projekte leiten, können Kohlenstoffkompensationen an Gruppen wie Unternehmen verkaufen, die das CO2, das sie selbst in die Luft abgeben, ausgleichen wollen. Durch den Kauf von Kohlenstoffkompensationen tragen sie zur Finanzierung von Projekten bei, die CO2 an anderen Orten entfernen oder reduzieren (Gurgel, 2022). </a:t>
            </a:r>
            <a:endParaRPr dirty="0"/>
          </a:p>
        </p:txBody>
      </p:sp>
      <p:pic>
        <p:nvPicPr>
          <p:cNvPr id="317" name="Google Shape;317;p15"/>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318" name="Google Shape;318;p15"/>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319" name="Google Shape;319;p15"/>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320" name="Google Shape;320;p15"/>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321" name="Google Shape;321;p15"/>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322" name="Google Shape;322;p15"/>
          <p:cNvPicPr preferRelativeResize="0"/>
          <p:nvPr/>
        </p:nvPicPr>
        <p:blipFill rotWithShape="1">
          <a:blip r:embed="rId7">
            <a:alphaModFix/>
          </a:blip>
          <a:srcRect/>
          <a:stretch/>
        </p:blipFill>
        <p:spPr>
          <a:xfrm>
            <a:off x="8757459" y="3299331"/>
            <a:ext cx="1517455" cy="1594936"/>
          </a:xfrm>
          <a:prstGeom prst="rect">
            <a:avLst/>
          </a:prstGeom>
          <a:noFill/>
          <a:ln>
            <a:noFill/>
          </a:ln>
        </p:spPr>
      </p:pic>
      <p:pic>
        <p:nvPicPr>
          <p:cNvPr id="323" name="Google Shape;323;p15"/>
          <p:cNvPicPr preferRelativeResize="0"/>
          <p:nvPr/>
        </p:nvPicPr>
        <p:blipFill rotWithShape="1">
          <a:blip r:embed="rId8">
            <a:alphaModFix/>
          </a:blip>
          <a:srcRect/>
          <a:stretch/>
        </p:blipFill>
        <p:spPr>
          <a:xfrm>
            <a:off x="8913169" y="4199783"/>
            <a:ext cx="1032561" cy="864665"/>
          </a:xfrm>
          <a:prstGeom prst="rect">
            <a:avLst/>
          </a:prstGeom>
          <a:noFill/>
          <a:ln>
            <a:noFill/>
          </a:ln>
        </p:spPr>
      </p:pic>
      <p:pic>
        <p:nvPicPr>
          <p:cNvPr id="11" name="Google Shape;150;p1"/>
          <p:cNvPicPr preferRelativeResize="0"/>
          <p:nvPr/>
        </p:nvPicPr>
        <p:blipFill rotWithShape="1">
          <a:blip r:embed="rId9">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10">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22"/>
                                        </p:tgtEl>
                                        <p:attrNameLst>
                                          <p:attrName>style.visibility</p:attrName>
                                        </p:attrNameLst>
                                      </p:cBhvr>
                                      <p:to>
                                        <p:strVal val="visible"/>
                                      </p:to>
                                    </p:set>
                                    <p:animEffect transition="in" filter="fade">
                                      <p:cBhvr>
                                        <p:cTn id="7" dur="2000"/>
                                        <p:tgtEl>
                                          <p:spTgt spid="3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5">
                                            <p:txEl>
                                              <p:pRg st="0" end="0"/>
                                            </p:txEl>
                                          </p:spTgt>
                                        </p:tgtEl>
                                        <p:attrNameLst>
                                          <p:attrName>style.visibility</p:attrName>
                                        </p:attrNameLst>
                                      </p:cBhvr>
                                      <p:to>
                                        <p:strVal val="visible"/>
                                      </p:to>
                                    </p:set>
                                    <p:animEffect transition="in" filter="fade">
                                      <p:cBhvr>
                                        <p:cTn id="12" dur="500"/>
                                        <p:tgtEl>
                                          <p:spTgt spid="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5">
                                            <p:txEl>
                                              <p:pRg st="1" end="1"/>
                                            </p:txEl>
                                          </p:spTgt>
                                        </p:tgtEl>
                                        <p:attrNameLst>
                                          <p:attrName>style.visibility</p:attrName>
                                        </p:attrNameLst>
                                      </p:cBhvr>
                                      <p:to>
                                        <p:strVal val="visible"/>
                                      </p:to>
                                    </p:set>
                                    <p:animEffect transition="in" filter="fade">
                                      <p:cBhvr>
                                        <p:cTn id="17" dur="500"/>
                                        <p:tgtEl>
                                          <p:spTgt spid="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16"/>
          <p:cNvSpPr txBox="1">
            <a:spLocks noGrp="1"/>
          </p:cNvSpPr>
          <p:nvPr>
            <p:ph type="body" idx="1"/>
          </p:nvPr>
        </p:nvSpPr>
        <p:spPr>
          <a:xfrm>
            <a:off x="250939" y="2121554"/>
            <a:ext cx="8823680" cy="4373801"/>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440"/>
              <a:buChar char="►"/>
            </a:pPr>
            <a:r>
              <a:rPr lang="de-DE" dirty="0"/>
              <a:t>Bei der Beschaffung kann sich Ihr Unternehmen für lokale </a:t>
            </a:r>
            <a:r>
              <a:rPr lang="de-DE" dirty="0" err="1" smtClean="0"/>
              <a:t>Lieferant:innen</a:t>
            </a:r>
            <a:r>
              <a:rPr lang="de-DE" dirty="0" smtClean="0"/>
              <a:t> </a:t>
            </a:r>
            <a:r>
              <a:rPr lang="de-DE" dirty="0"/>
              <a:t>entscheiden, um die Transportemissionen zu reduzieren (</a:t>
            </a:r>
            <a:r>
              <a:rPr lang="de-DE" dirty="0" err="1"/>
              <a:t>Fontes</a:t>
            </a:r>
            <a:r>
              <a:rPr lang="de-DE" dirty="0"/>
              <a:t>, 2016). Es ist besser, </a:t>
            </a:r>
            <a:r>
              <a:rPr lang="de-DE" dirty="0" err="1" smtClean="0"/>
              <a:t>Lieferant:innen</a:t>
            </a:r>
            <a:r>
              <a:rPr lang="de-DE" dirty="0" smtClean="0"/>
              <a:t> </a:t>
            </a:r>
            <a:r>
              <a:rPr lang="de-DE" dirty="0"/>
              <a:t>mit einer verantwortungsvollen Umweltpolitik und Produkte mit nachhaltigen Verpackungen zu wählen.</a:t>
            </a:r>
            <a:endParaRPr dirty="0"/>
          </a:p>
          <a:p>
            <a:pPr marL="342900" lvl="0" indent="-342900" algn="just" rtl="0">
              <a:spcBef>
                <a:spcPts val="2200"/>
              </a:spcBef>
              <a:spcAft>
                <a:spcPts val="0"/>
              </a:spcAft>
              <a:buSzPts val="1440"/>
              <a:buChar char="►"/>
            </a:pPr>
            <a:r>
              <a:rPr lang="de-DE" dirty="0"/>
              <a:t>Auch die Anwendung von Messmethoden ist von großem Nutzen. Durch die Messung der Nachhaltigkeit der Organisation mittels Umweltaudits oder Folgenabschätzungen </a:t>
            </a:r>
            <a:r>
              <a:rPr lang="de-DE" dirty="0" smtClean="0"/>
              <a:t>wird ökologische Nachhaltigkeit gefördert (FAO</a:t>
            </a:r>
            <a:r>
              <a:rPr lang="de-DE" dirty="0"/>
              <a:t>, 1996). Sie können Kennzahlen als KPIs (Key Performance </a:t>
            </a:r>
            <a:r>
              <a:rPr lang="de-DE" dirty="0" err="1"/>
              <a:t>Indicators</a:t>
            </a:r>
            <a:r>
              <a:rPr lang="de-DE" dirty="0"/>
              <a:t>) verfolgen und Ziele setzen, um das Verhalten weiter zu motivieren. </a:t>
            </a:r>
            <a:endParaRPr dirty="0"/>
          </a:p>
        </p:txBody>
      </p:sp>
      <p:pic>
        <p:nvPicPr>
          <p:cNvPr id="331" name="Google Shape;331;p16"/>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332" name="Google Shape;332;p16"/>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333" name="Google Shape;333;p16"/>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334" name="Google Shape;334;p16"/>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335" name="Google Shape;335;p16"/>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1"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2"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9">
                                            <p:txEl>
                                              <p:pRg st="0" end="0"/>
                                            </p:txEl>
                                          </p:spTgt>
                                        </p:tgtEl>
                                        <p:attrNameLst>
                                          <p:attrName>style.visibility</p:attrName>
                                        </p:attrNameLst>
                                      </p:cBhvr>
                                      <p:to>
                                        <p:strVal val="visible"/>
                                      </p:to>
                                    </p:set>
                                    <p:animEffect transition="in" filter="fade">
                                      <p:cBhvr>
                                        <p:cTn id="7" dur="500"/>
                                        <p:tgtEl>
                                          <p:spTgt spid="3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9">
                                            <p:txEl>
                                              <p:pRg st="1" end="1"/>
                                            </p:txEl>
                                          </p:spTgt>
                                        </p:tgtEl>
                                        <p:attrNameLst>
                                          <p:attrName>style.visibility</p:attrName>
                                        </p:attrNameLst>
                                      </p:cBhvr>
                                      <p:to>
                                        <p:strVal val="visible"/>
                                      </p:to>
                                    </p:set>
                                    <p:animEffect transition="in" filter="fade">
                                      <p:cBhvr>
                                        <p:cTn id="12" dur="500"/>
                                        <p:tgtEl>
                                          <p:spTgt spid="3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17"/>
          <p:cNvSpPr txBox="1">
            <a:spLocks noGrp="1"/>
          </p:cNvSpPr>
          <p:nvPr>
            <p:ph type="title"/>
          </p:nvPr>
        </p:nvSpPr>
        <p:spPr>
          <a:xfrm>
            <a:off x="432006" y="64625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smtClean="0"/>
              <a:t>QUIZ - </a:t>
            </a:r>
            <a:r>
              <a:rPr lang="de-DE" dirty="0"/>
              <a:t>Richtig oder </a:t>
            </a:r>
            <a:r>
              <a:rPr lang="de-DE" dirty="0" smtClean="0"/>
              <a:t>Falsch?  </a:t>
            </a:r>
            <a:endParaRPr dirty="0"/>
          </a:p>
        </p:txBody>
      </p:sp>
      <p:sp>
        <p:nvSpPr>
          <p:cNvPr id="342" name="Google Shape;342;p17"/>
          <p:cNvSpPr txBox="1">
            <a:spLocks noGrp="1"/>
          </p:cNvSpPr>
          <p:nvPr>
            <p:ph type="body" idx="1"/>
          </p:nvPr>
        </p:nvSpPr>
        <p:spPr>
          <a:xfrm>
            <a:off x="432006" y="1462536"/>
            <a:ext cx="10028730" cy="4602362"/>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SzPts val="1440"/>
              <a:buFont typeface="Trebuchet MS"/>
              <a:buAutoNum type="arabicPeriod"/>
            </a:pPr>
            <a:r>
              <a:rPr lang="de-DE" dirty="0"/>
              <a:t>Die Bereitstellung von sicheren Fahrradabstellplätzen wird die Nutzung von Fahrrädern </a:t>
            </a:r>
            <a:r>
              <a:rPr lang="de-DE" dirty="0" smtClean="0"/>
              <a:t>fördern. </a:t>
            </a:r>
            <a:r>
              <a:rPr lang="de-DE" dirty="0"/>
              <a:t/>
            </a:r>
            <a:br>
              <a:rPr lang="de-DE" dirty="0"/>
            </a:br>
            <a:r>
              <a:rPr lang="de-DE" b="1" dirty="0">
                <a:solidFill>
                  <a:srgbClr val="066684"/>
                </a:solidFill>
              </a:rPr>
              <a:t>															Richtig/Falsch </a:t>
            </a:r>
            <a:endParaRPr dirty="0"/>
          </a:p>
          <a:p>
            <a:pPr marL="342900" lvl="0" indent="-342900" algn="l" rtl="0">
              <a:spcBef>
                <a:spcPts val="2200"/>
              </a:spcBef>
              <a:spcAft>
                <a:spcPts val="0"/>
              </a:spcAft>
              <a:buSzPts val="1440"/>
              <a:buFont typeface="Trebuchet MS"/>
              <a:buAutoNum type="arabicPeriod"/>
            </a:pPr>
            <a:r>
              <a:rPr lang="de-DE" dirty="0"/>
              <a:t>Eine unternehmensweite Anstrengung zur Senkung des Energieverbrauchs ist nicht notwendig, wenn die </a:t>
            </a:r>
            <a:r>
              <a:rPr lang="de-DE" dirty="0" err="1" smtClean="0"/>
              <a:t>Mitarbeiter:innen</a:t>
            </a:r>
            <a:r>
              <a:rPr lang="de-DE" dirty="0" smtClean="0"/>
              <a:t> </a:t>
            </a:r>
            <a:r>
              <a:rPr lang="de-DE" dirty="0"/>
              <a:t>bereits darauf achten, alle elektronischen Geräte, Lichter, Klimaanlagen und Heizungen auszuschalten. </a:t>
            </a:r>
            <a:br>
              <a:rPr lang="de-DE" dirty="0"/>
            </a:br>
            <a:r>
              <a:rPr lang="de-DE" b="1" dirty="0">
                <a:solidFill>
                  <a:srgbClr val="066684"/>
                </a:solidFill>
              </a:rPr>
              <a:t>															Richtig/Falsch </a:t>
            </a:r>
            <a:endParaRPr b="1" dirty="0">
              <a:solidFill>
                <a:srgbClr val="066684"/>
              </a:solidFill>
            </a:endParaRPr>
          </a:p>
          <a:p>
            <a:pPr marL="342900" lvl="0" indent="-342900" algn="l" rtl="0">
              <a:spcBef>
                <a:spcPts val="2200"/>
              </a:spcBef>
              <a:spcAft>
                <a:spcPts val="0"/>
              </a:spcAft>
              <a:buSzPts val="1440"/>
              <a:buFont typeface="Trebuchet MS"/>
              <a:buAutoNum type="arabicPeriod"/>
            </a:pPr>
            <a:r>
              <a:rPr lang="de-DE" dirty="0"/>
              <a:t>Die Nutzung von </a:t>
            </a:r>
            <a:r>
              <a:rPr lang="de-DE" dirty="0" smtClean="0"/>
              <a:t>digitalen Bildungsunterlagen ist </a:t>
            </a:r>
            <a:r>
              <a:rPr lang="de-DE" dirty="0"/>
              <a:t>definitiv nachhaltiger als </a:t>
            </a:r>
            <a:r>
              <a:rPr lang="de-DE" dirty="0" smtClean="0"/>
              <a:t>papierbasierte </a:t>
            </a:r>
            <a:r>
              <a:rPr lang="de-DE" dirty="0"/>
              <a:t>Materialien und </a:t>
            </a:r>
            <a:r>
              <a:rPr lang="de-DE" dirty="0" smtClean="0"/>
              <a:t>Ressourcen. </a:t>
            </a:r>
            <a:r>
              <a:rPr lang="de-DE" dirty="0"/>
              <a:t/>
            </a:r>
            <a:br>
              <a:rPr lang="de-DE" dirty="0"/>
            </a:br>
            <a:r>
              <a:rPr lang="de-DE" b="1" dirty="0">
                <a:solidFill>
                  <a:srgbClr val="066684"/>
                </a:solidFill>
              </a:rPr>
              <a:t>															Richtig/Falsch</a:t>
            </a:r>
            <a:endParaRPr dirty="0"/>
          </a:p>
          <a:p>
            <a:pPr marL="342900" lvl="0" indent="-342900" algn="l" rtl="0">
              <a:spcBef>
                <a:spcPts val="2200"/>
              </a:spcBef>
              <a:spcAft>
                <a:spcPts val="0"/>
              </a:spcAft>
              <a:buSzPts val="1440"/>
              <a:buFont typeface="Trebuchet MS"/>
              <a:buAutoNum type="arabicPeriod"/>
            </a:pPr>
            <a:r>
              <a:rPr lang="de-DE" dirty="0" err="1"/>
              <a:t>Der Kauf von Großpackungen für den Arbeitsplatz kann Abfall reduzieren und zur </a:t>
            </a:r>
            <a:r>
              <a:rPr lang="de-DE" dirty="0"/>
              <a:t>Nachhaltigkeit </a:t>
            </a:r>
            <a:r>
              <a:rPr lang="de-DE" dirty="0" err="1"/>
              <a:t>beitragen. </a:t>
            </a:r>
            <a:r>
              <a:rPr lang="de-DE" dirty="0"/>
              <a:t/>
            </a:r>
            <a:br>
              <a:rPr lang="de-DE" dirty="0"/>
            </a:br>
            <a:r>
              <a:rPr lang="de-DE" b="1" dirty="0" err="1">
                <a:solidFill>
                  <a:srgbClr val="066684"/>
                </a:solidFill>
              </a:rPr>
              <a:t>															Richtig/Falsch</a:t>
            </a:r>
            <a:endParaRPr dirty="0"/>
          </a:p>
          <a:p>
            <a:pPr marL="342900" lvl="0" indent="-342900" algn="l" rtl="0">
              <a:spcBef>
                <a:spcPts val="2200"/>
              </a:spcBef>
              <a:spcAft>
                <a:spcPts val="0"/>
              </a:spcAft>
              <a:buSzPts val="1440"/>
              <a:buFont typeface="Trebuchet MS"/>
              <a:buAutoNum type="arabicPeriod"/>
            </a:pPr>
            <a:r>
              <a:rPr lang="de-DE" dirty="0"/>
              <a:t>Wenn Sie den Thermostat im Büro oder Klassenzimmer im Winter ein paar Grad niedriger </a:t>
            </a:r>
            <a:r>
              <a:rPr lang="de-DE" dirty="0" smtClean="0"/>
              <a:t>oder </a:t>
            </a:r>
            <a:r>
              <a:rPr lang="de-DE" dirty="0"/>
              <a:t>im Sommer höher einstellen, kann </a:t>
            </a:r>
            <a:r>
              <a:rPr lang="de-DE" dirty="0" smtClean="0"/>
              <a:t>der Energieverbrauch </a:t>
            </a:r>
            <a:r>
              <a:rPr lang="de-DE" dirty="0"/>
              <a:t>erheblich </a:t>
            </a:r>
            <a:r>
              <a:rPr lang="de-DE" dirty="0" smtClean="0"/>
              <a:t>senken.</a:t>
            </a:r>
            <a:r>
              <a:rPr lang="de-DE" b="1" dirty="0"/>
              <a:t/>
            </a:r>
            <a:br>
              <a:rPr lang="de-DE" b="1" dirty="0"/>
            </a:br>
            <a:r>
              <a:rPr lang="de-DE" b="1" dirty="0">
                <a:solidFill>
                  <a:srgbClr val="066684"/>
                </a:solidFill>
              </a:rPr>
              <a:t>															Richtig/Falsch </a:t>
            </a:r>
            <a:endParaRPr b="1" dirty="0">
              <a:solidFill>
                <a:srgbClr val="066684"/>
              </a:solidFill>
            </a:endParaRPr>
          </a:p>
        </p:txBody>
      </p:sp>
      <p:pic>
        <p:nvPicPr>
          <p:cNvPr id="344" name="Google Shape;344;p17"/>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345" name="Google Shape;345;p17"/>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346" name="Google Shape;346;p17"/>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9"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0"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1"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18"/>
          <p:cNvSpPr txBox="1">
            <a:spLocks noGrp="1"/>
          </p:cNvSpPr>
          <p:nvPr>
            <p:ph type="title"/>
          </p:nvPr>
        </p:nvSpPr>
        <p:spPr>
          <a:xfrm>
            <a:off x="432007" y="438928"/>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smtClean="0"/>
              <a:t>QUIZ- </a:t>
            </a:r>
            <a:r>
              <a:rPr lang="de-DE" dirty="0"/>
              <a:t>Zuordnung der Elemente  </a:t>
            </a:r>
            <a:endParaRPr dirty="0"/>
          </a:p>
        </p:txBody>
      </p:sp>
      <p:sp>
        <p:nvSpPr>
          <p:cNvPr id="353" name="Google Shape;353;p18"/>
          <p:cNvSpPr txBox="1">
            <a:spLocks noGrp="1"/>
          </p:cNvSpPr>
          <p:nvPr>
            <p:ph type="body" idx="1"/>
          </p:nvPr>
        </p:nvSpPr>
        <p:spPr>
          <a:xfrm>
            <a:off x="1080343" y="2136897"/>
            <a:ext cx="2058885" cy="657795"/>
          </a:xfrm>
          <a:prstGeom prst="rect">
            <a:avLst/>
          </a:prstGeom>
          <a:noFill/>
          <a:ln w="57150" cap="flat" cmpd="sng">
            <a:solidFill>
              <a:srgbClr val="3F762A"/>
            </a:solidFill>
            <a:prstDash val="solid"/>
            <a:round/>
            <a:headEnd type="none" w="sm" len="sm"/>
            <a:tailEnd type="none" w="sm" len="sm"/>
          </a:ln>
        </p:spPr>
        <p:txBody>
          <a:bodyPr spcFirstLastPara="1" wrap="square" lIns="91425" tIns="45700" rIns="91425" bIns="45700" anchor="t" anchorCtr="0">
            <a:noAutofit/>
          </a:bodyPr>
          <a:lstStyle/>
          <a:p>
            <a:pPr marL="0" lvl="0" indent="0" algn="ctr" rtl="0">
              <a:spcBef>
                <a:spcPts val="0"/>
              </a:spcBef>
              <a:spcAft>
                <a:spcPts val="0"/>
              </a:spcAft>
              <a:buSzPts val="1440"/>
              <a:buNone/>
            </a:pPr>
            <a:r>
              <a:rPr lang="de-DE" dirty="0">
                <a:solidFill>
                  <a:schemeClr val="accent4"/>
                </a:solidFill>
              </a:rPr>
              <a:t>Kosten-Nutzen-Analyse</a:t>
            </a:r>
            <a:endParaRPr b="1" dirty="0">
              <a:solidFill>
                <a:schemeClr val="accent4"/>
              </a:solidFill>
            </a:endParaRPr>
          </a:p>
        </p:txBody>
      </p:sp>
      <p:pic>
        <p:nvPicPr>
          <p:cNvPr id="354" name="Google Shape;354;p18"/>
          <p:cNvPicPr preferRelativeResize="0"/>
          <p:nvPr/>
        </p:nvPicPr>
        <p:blipFill rotWithShape="1">
          <a:blip r:embed="rId3">
            <a:alphaModFix/>
          </a:blip>
          <a:srcRect/>
          <a:stretch/>
        </p:blipFill>
        <p:spPr>
          <a:xfrm>
            <a:off x="7240555" y="100610"/>
            <a:ext cx="2033448" cy="426944"/>
          </a:xfrm>
          <a:prstGeom prst="rect">
            <a:avLst/>
          </a:prstGeom>
          <a:noFill/>
          <a:ln>
            <a:noFill/>
          </a:ln>
        </p:spPr>
      </p:pic>
      <p:pic>
        <p:nvPicPr>
          <p:cNvPr id="355" name="Google Shape;355;p18"/>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356" name="Google Shape;356;p18"/>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357" name="Google Shape;357;p18"/>
          <p:cNvPicPr preferRelativeResize="0"/>
          <p:nvPr/>
        </p:nvPicPr>
        <p:blipFill rotWithShape="1">
          <a:blip r:embed="rId6">
            <a:alphaModFix/>
          </a:blip>
          <a:srcRect/>
          <a:stretch/>
        </p:blipFill>
        <p:spPr>
          <a:xfrm>
            <a:off x="655000" y="6218341"/>
            <a:ext cx="416638" cy="589174"/>
          </a:xfrm>
          <a:prstGeom prst="rect">
            <a:avLst/>
          </a:prstGeom>
          <a:noFill/>
          <a:ln>
            <a:noFill/>
          </a:ln>
        </p:spPr>
      </p:pic>
      <p:sp>
        <p:nvSpPr>
          <p:cNvPr id="358" name="Google Shape;358;p18"/>
          <p:cNvSpPr txBox="1"/>
          <p:nvPr/>
        </p:nvSpPr>
        <p:spPr>
          <a:xfrm>
            <a:off x="1238899" y="1401494"/>
            <a:ext cx="1312528" cy="437404"/>
          </a:xfrm>
          <a:prstGeom prst="rect">
            <a:avLst/>
          </a:prstGeom>
          <a:noFill/>
          <a:ln w="57150" cap="flat" cmpd="sng">
            <a:solidFill>
              <a:srgbClr val="3F762A"/>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dirty="0" err="1" smtClean="0">
                <a:solidFill>
                  <a:schemeClr val="accent4"/>
                </a:solidFill>
                <a:latin typeface="Trebuchet MS"/>
                <a:ea typeface="Trebuchet MS"/>
                <a:cs typeface="Trebuchet MS"/>
                <a:sym typeface="Trebuchet MS"/>
              </a:rPr>
              <a:t>Nudging</a:t>
            </a:r>
            <a:endParaRPr sz="1800" b="1" dirty="0">
              <a:solidFill>
                <a:schemeClr val="accent4"/>
              </a:solidFill>
              <a:latin typeface="Trebuchet MS"/>
              <a:ea typeface="Trebuchet MS"/>
              <a:cs typeface="Trebuchet MS"/>
              <a:sym typeface="Trebuchet MS"/>
            </a:endParaRPr>
          </a:p>
        </p:txBody>
      </p:sp>
      <p:sp>
        <p:nvSpPr>
          <p:cNvPr id="359" name="Google Shape;359;p18"/>
          <p:cNvSpPr txBox="1"/>
          <p:nvPr/>
        </p:nvSpPr>
        <p:spPr>
          <a:xfrm>
            <a:off x="6483318" y="2443606"/>
            <a:ext cx="2790685" cy="1200345"/>
          </a:xfrm>
          <a:prstGeom prst="rect">
            <a:avLst/>
          </a:prstGeom>
          <a:noFill/>
          <a:ln w="57150" cap="flat" cmpd="sng">
            <a:solidFill>
              <a:srgbClr val="0070C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dirty="0" smtClean="0">
                <a:solidFill>
                  <a:srgbClr val="7030A0"/>
                </a:solidFill>
                <a:latin typeface="Trebuchet MS"/>
                <a:ea typeface="Trebuchet MS"/>
                <a:cs typeface="Trebuchet MS"/>
                <a:sym typeface="Trebuchet MS"/>
              </a:rPr>
              <a:t>Abwägung von Qualitäts- und billigen Produkten bei der Kaufentscheidung </a:t>
            </a:r>
            <a:endParaRPr sz="1800" b="1" dirty="0">
              <a:solidFill>
                <a:srgbClr val="7030A0"/>
              </a:solidFill>
              <a:latin typeface="Trebuchet MS"/>
              <a:ea typeface="Trebuchet MS"/>
              <a:cs typeface="Trebuchet MS"/>
              <a:sym typeface="Trebuchet MS"/>
            </a:endParaRPr>
          </a:p>
        </p:txBody>
      </p:sp>
      <p:sp>
        <p:nvSpPr>
          <p:cNvPr id="362" name="Google Shape;362;p18"/>
          <p:cNvSpPr txBox="1"/>
          <p:nvPr/>
        </p:nvSpPr>
        <p:spPr>
          <a:xfrm>
            <a:off x="1238899" y="3298869"/>
            <a:ext cx="1474587" cy="690165"/>
          </a:xfrm>
          <a:prstGeom prst="rect">
            <a:avLst/>
          </a:prstGeom>
          <a:noFill/>
          <a:ln w="57150" cap="flat" cmpd="sng">
            <a:solidFill>
              <a:srgbClr val="3F762A"/>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dirty="0">
                <a:solidFill>
                  <a:schemeClr val="accent4"/>
                </a:solidFill>
                <a:latin typeface="Trebuchet MS"/>
                <a:ea typeface="Trebuchet MS"/>
                <a:cs typeface="Trebuchet MS"/>
                <a:sym typeface="Trebuchet MS"/>
              </a:rPr>
              <a:t>Individuelle Anreize</a:t>
            </a:r>
            <a:endParaRPr sz="1800" b="1" dirty="0">
              <a:solidFill>
                <a:schemeClr val="accent4"/>
              </a:solidFill>
              <a:latin typeface="Trebuchet MS"/>
              <a:ea typeface="Trebuchet MS"/>
              <a:cs typeface="Trebuchet MS"/>
              <a:sym typeface="Trebuchet MS"/>
            </a:endParaRPr>
          </a:p>
        </p:txBody>
      </p:sp>
      <p:sp>
        <p:nvSpPr>
          <p:cNvPr id="363" name="Google Shape;363;p18"/>
          <p:cNvSpPr txBox="1"/>
          <p:nvPr/>
        </p:nvSpPr>
        <p:spPr>
          <a:xfrm>
            <a:off x="6589612" y="3989034"/>
            <a:ext cx="2320264" cy="634704"/>
          </a:xfrm>
          <a:prstGeom prst="rect">
            <a:avLst/>
          </a:prstGeom>
          <a:noFill/>
          <a:ln w="57150" cap="flat" cmpd="sng">
            <a:solidFill>
              <a:srgbClr val="0070C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a:solidFill>
                  <a:srgbClr val="7030A0"/>
                </a:solidFill>
                <a:latin typeface="Trebuchet MS"/>
                <a:ea typeface="Trebuchet MS"/>
                <a:cs typeface="Trebuchet MS"/>
                <a:sym typeface="Trebuchet MS"/>
              </a:rPr>
              <a:t>Subtile Maßnahmen und Vorschläge</a:t>
            </a:r>
            <a:endParaRPr sz="1800" b="1">
              <a:solidFill>
                <a:srgbClr val="7030A0"/>
              </a:solidFill>
              <a:latin typeface="Trebuchet MS"/>
              <a:ea typeface="Trebuchet MS"/>
              <a:cs typeface="Trebuchet MS"/>
              <a:sym typeface="Trebuchet MS"/>
            </a:endParaRPr>
          </a:p>
        </p:txBody>
      </p:sp>
      <p:sp>
        <p:nvSpPr>
          <p:cNvPr id="364" name="Google Shape;364;p18"/>
          <p:cNvSpPr txBox="1"/>
          <p:nvPr/>
        </p:nvSpPr>
        <p:spPr>
          <a:xfrm>
            <a:off x="6638922" y="5005773"/>
            <a:ext cx="2267197" cy="486681"/>
          </a:xfrm>
          <a:prstGeom prst="rect">
            <a:avLst/>
          </a:prstGeom>
          <a:noFill/>
          <a:ln w="57150" cap="flat" cmpd="sng">
            <a:solidFill>
              <a:srgbClr val="0070C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a:solidFill>
                  <a:srgbClr val="7030A0"/>
                </a:solidFill>
                <a:latin typeface="Trebuchet MS"/>
                <a:ea typeface="Trebuchet MS"/>
                <a:cs typeface="Trebuchet MS"/>
                <a:sym typeface="Trebuchet MS"/>
              </a:rPr>
              <a:t>Öko-Bewusstsein</a:t>
            </a:r>
            <a:endParaRPr sz="1800" b="1">
              <a:solidFill>
                <a:srgbClr val="7030A0"/>
              </a:solidFill>
              <a:latin typeface="Trebuchet MS"/>
              <a:ea typeface="Trebuchet MS"/>
              <a:cs typeface="Trebuchet MS"/>
              <a:sym typeface="Trebuchet MS"/>
            </a:endParaRPr>
          </a:p>
        </p:txBody>
      </p:sp>
      <p:pic>
        <p:nvPicPr>
          <p:cNvPr id="365" name="Google Shape;365;p18"/>
          <p:cNvPicPr preferRelativeResize="0"/>
          <p:nvPr/>
        </p:nvPicPr>
        <p:blipFill rotWithShape="1">
          <a:blip r:embed="rId7">
            <a:alphaModFix/>
          </a:blip>
          <a:srcRect/>
          <a:stretch/>
        </p:blipFill>
        <p:spPr>
          <a:xfrm rot="2010854">
            <a:off x="3751342" y="2354855"/>
            <a:ext cx="2275466" cy="2302620"/>
          </a:xfrm>
          <a:prstGeom prst="rect">
            <a:avLst/>
          </a:prstGeom>
          <a:noFill/>
          <a:ln>
            <a:noFill/>
          </a:ln>
        </p:spPr>
      </p:pic>
      <p:sp>
        <p:nvSpPr>
          <p:cNvPr id="366" name="Google Shape;366;p18"/>
          <p:cNvSpPr txBox="1"/>
          <p:nvPr/>
        </p:nvSpPr>
        <p:spPr>
          <a:xfrm>
            <a:off x="1144602" y="4385553"/>
            <a:ext cx="2255388" cy="797824"/>
          </a:xfrm>
          <a:prstGeom prst="rect">
            <a:avLst/>
          </a:prstGeom>
          <a:noFill/>
          <a:ln w="57150" cap="flat" cmpd="sng">
            <a:solidFill>
              <a:srgbClr val="3F762A"/>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dirty="0">
                <a:solidFill>
                  <a:schemeClr val="accent4"/>
                </a:solidFill>
                <a:latin typeface="Trebuchet MS"/>
                <a:ea typeface="Trebuchet MS"/>
                <a:cs typeface="Trebuchet MS"/>
                <a:sym typeface="Trebuchet MS"/>
              </a:rPr>
              <a:t>Recycling und Wiederverwendung</a:t>
            </a:r>
            <a:endParaRPr sz="1800" b="1" dirty="0">
              <a:solidFill>
                <a:schemeClr val="accent4"/>
              </a:solidFill>
              <a:latin typeface="Trebuchet MS"/>
              <a:ea typeface="Trebuchet MS"/>
              <a:cs typeface="Trebuchet MS"/>
              <a:sym typeface="Trebuchet MS"/>
            </a:endParaRPr>
          </a:p>
        </p:txBody>
      </p:sp>
      <p:sp>
        <p:nvSpPr>
          <p:cNvPr id="367" name="Google Shape;367;p18"/>
          <p:cNvSpPr txBox="1"/>
          <p:nvPr/>
        </p:nvSpPr>
        <p:spPr>
          <a:xfrm>
            <a:off x="6546656" y="1628395"/>
            <a:ext cx="2406176" cy="469651"/>
          </a:xfrm>
          <a:prstGeom prst="rect">
            <a:avLst/>
          </a:prstGeom>
          <a:noFill/>
          <a:ln w="57150" cap="flat" cmpd="sng">
            <a:solidFill>
              <a:srgbClr val="0070C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de-DE" sz="1800" dirty="0" smtClean="0">
                <a:solidFill>
                  <a:srgbClr val="7030A0"/>
                </a:solidFill>
                <a:latin typeface="Trebuchet MS"/>
                <a:ea typeface="Trebuchet MS"/>
                <a:cs typeface="Trebuchet MS"/>
                <a:sym typeface="Trebuchet MS"/>
              </a:rPr>
              <a:t>Abfallvermeidung</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
          <p:cNvSpPr txBox="1">
            <a:spLocks noGrp="1"/>
          </p:cNvSpPr>
          <p:nvPr>
            <p:ph type="title"/>
          </p:nvPr>
        </p:nvSpPr>
        <p:spPr>
          <a:xfrm>
            <a:off x="655000" y="584549"/>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Lernziele</a:t>
            </a:r>
            <a:endParaRPr/>
          </a:p>
        </p:txBody>
      </p:sp>
      <p:pic>
        <p:nvPicPr>
          <p:cNvPr id="162" name="Google Shape;162;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63" name="Google Shape;163;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64" name="Google Shape;164;p2"/>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165" name="Google Shape;165;p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0" marR="0" lvl="0" indent="0" algn="l" rtl="0">
              <a:spcBef>
                <a:spcPts val="0"/>
              </a:spcBef>
              <a:spcAft>
                <a:spcPts val="0"/>
              </a:spcAft>
              <a:buClr>
                <a:schemeClr val="accent1"/>
              </a:buClr>
              <a:buSzPts val="1600"/>
              <a:buFont typeface="Noto Sans Symbols"/>
              <a:buNone/>
            </a:pPr>
            <a:r>
              <a:rPr lang="de-DE" sz="2000" b="0" i="0" u="none" strike="noStrike" cap="none" dirty="0">
                <a:solidFill>
                  <a:srgbClr val="3F3F3F"/>
                </a:solidFill>
                <a:latin typeface="Trebuchet MS"/>
                <a:ea typeface="Trebuchet MS"/>
                <a:cs typeface="Trebuchet MS"/>
                <a:sym typeface="Trebuchet MS"/>
              </a:rPr>
              <a:t>Am Ende dieses Moduls sollten Sie in der Lage sein: </a:t>
            </a:r>
            <a:endParaRPr dirty="0"/>
          </a:p>
          <a:p>
            <a:pPr marL="342900" marR="0" lvl="0" indent="-342900" algn="l" rtl="0">
              <a:spcBef>
                <a:spcPts val="2200"/>
              </a:spcBef>
              <a:spcAft>
                <a:spcPts val="0"/>
              </a:spcAft>
              <a:buClr>
                <a:schemeClr val="accent1"/>
              </a:buClr>
              <a:buSzPts val="1600"/>
              <a:buFont typeface="Noto Sans Symbols"/>
              <a:buChar char="►"/>
            </a:pPr>
            <a:r>
              <a:rPr lang="de-DE" sz="2000" b="0" i="0" u="none" strike="noStrike" cap="none" dirty="0" smtClean="0">
                <a:solidFill>
                  <a:srgbClr val="3F3F3F"/>
                </a:solidFill>
                <a:latin typeface="Trebuchet MS"/>
                <a:ea typeface="Trebuchet MS"/>
                <a:cs typeface="Trebuchet MS"/>
                <a:sym typeface="Trebuchet MS"/>
              </a:rPr>
              <a:t>… </a:t>
            </a:r>
            <a:r>
              <a:rPr lang="de-DE" sz="2000" dirty="0" smtClean="0"/>
              <a:t>zu verstehen, </a:t>
            </a:r>
            <a:r>
              <a:rPr lang="de-DE" sz="2000" b="0" i="0" u="none" strike="noStrike" cap="none" dirty="0" smtClean="0">
                <a:solidFill>
                  <a:srgbClr val="3F3F3F"/>
                </a:solidFill>
                <a:latin typeface="Trebuchet MS"/>
                <a:ea typeface="Trebuchet MS"/>
                <a:cs typeface="Trebuchet MS"/>
                <a:sym typeface="Trebuchet MS"/>
              </a:rPr>
              <a:t>wie </a:t>
            </a:r>
            <a:r>
              <a:rPr lang="de-DE" sz="2000" dirty="0" smtClean="0"/>
              <a:t>Green </a:t>
            </a:r>
            <a:r>
              <a:rPr lang="de-DE" sz="2000" dirty="0" err="1" smtClean="0"/>
              <a:t>Nudging</a:t>
            </a:r>
            <a:r>
              <a:rPr lang="de-DE" sz="2000" dirty="0" smtClean="0"/>
              <a:t> (</a:t>
            </a:r>
            <a:r>
              <a:rPr lang="de-DE" sz="2000" b="0" i="0" u="none" strike="noStrike" cap="none" dirty="0" smtClean="0">
                <a:solidFill>
                  <a:srgbClr val="3F3F3F"/>
                </a:solidFill>
                <a:latin typeface="Trebuchet MS"/>
                <a:ea typeface="Trebuchet MS"/>
                <a:cs typeface="Trebuchet MS"/>
                <a:sym typeface="Trebuchet MS"/>
              </a:rPr>
              <a:t>Anstöße / sanfte Vorschläge von außen) zu mehr ökologischer Nachhaltigkeit </a:t>
            </a:r>
            <a:r>
              <a:rPr lang="de-DE" sz="2000" b="0" i="0" u="none" strike="noStrike" cap="none" dirty="0">
                <a:solidFill>
                  <a:srgbClr val="3F3F3F"/>
                </a:solidFill>
                <a:latin typeface="Trebuchet MS"/>
                <a:ea typeface="Trebuchet MS"/>
                <a:cs typeface="Trebuchet MS"/>
                <a:sym typeface="Trebuchet MS"/>
              </a:rPr>
              <a:t>beitragen können </a:t>
            </a:r>
            <a:endParaRPr dirty="0"/>
          </a:p>
          <a:p>
            <a:pPr marL="342900" marR="0" lvl="0" indent="-342900" algn="l" rtl="0">
              <a:spcBef>
                <a:spcPts val="2200"/>
              </a:spcBef>
              <a:spcAft>
                <a:spcPts val="0"/>
              </a:spcAft>
              <a:buClr>
                <a:schemeClr val="accent1"/>
              </a:buClr>
              <a:buSzPts val="1600"/>
              <a:buFont typeface="Noto Sans Symbols"/>
              <a:buChar char="►"/>
            </a:pPr>
            <a:r>
              <a:rPr lang="de-DE" sz="2000" b="0" i="0" u="none" strike="noStrike" cap="none" dirty="0" smtClean="0">
                <a:solidFill>
                  <a:srgbClr val="3F3F3F"/>
                </a:solidFill>
                <a:latin typeface="Trebuchet MS"/>
                <a:ea typeface="Trebuchet MS"/>
                <a:cs typeface="Trebuchet MS"/>
                <a:sym typeface="Trebuchet MS"/>
              </a:rPr>
              <a:t>…einige </a:t>
            </a:r>
            <a:r>
              <a:rPr lang="de-DE" sz="2000" b="0" i="0" u="none" strike="noStrike" cap="none" dirty="0">
                <a:solidFill>
                  <a:srgbClr val="3F3F3F"/>
                </a:solidFill>
                <a:latin typeface="Trebuchet MS"/>
                <a:ea typeface="Trebuchet MS"/>
                <a:cs typeface="Trebuchet MS"/>
                <a:sym typeface="Trebuchet MS"/>
              </a:rPr>
              <a:t>bewährte Verfahren </a:t>
            </a:r>
            <a:r>
              <a:rPr lang="de-DE" sz="2000" b="0" i="0" u="none" strike="noStrike" cap="none" dirty="0" smtClean="0">
                <a:solidFill>
                  <a:srgbClr val="3F3F3F"/>
                </a:solidFill>
                <a:latin typeface="Trebuchet MS"/>
                <a:ea typeface="Trebuchet MS"/>
                <a:cs typeface="Trebuchet MS"/>
                <a:sym typeface="Trebuchet MS"/>
              </a:rPr>
              <a:t>zu kennen</a:t>
            </a:r>
            <a:r>
              <a:rPr lang="de-DE" sz="2000" b="0" i="0" u="none" strike="noStrike" cap="none" dirty="0">
                <a:solidFill>
                  <a:srgbClr val="3F3F3F"/>
                </a:solidFill>
                <a:latin typeface="Trebuchet MS"/>
                <a:ea typeface="Trebuchet MS"/>
                <a:cs typeface="Trebuchet MS"/>
                <a:sym typeface="Trebuchet MS"/>
              </a:rPr>
              <a:t>, </a:t>
            </a:r>
            <a:r>
              <a:rPr lang="de-DE" sz="2000" dirty="0"/>
              <a:t>um </a:t>
            </a:r>
            <a:r>
              <a:rPr lang="de-DE" sz="2000" b="0" i="0" u="none" strike="noStrike" cap="none" dirty="0">
                <a:solidFill>
                  <a:srgbClr val="3F3F3F"/>
                </a:solidFill>
                <a:latin typeface="Trebuchet MS"/>
                <a:ea typeface="Trebuchet MS"/>
                <a:cs typeface="Trebuchet MS"/>
                <a:sym typeface="Trebuchet MS"/>
              </a:rPr>
              <a:t>die Berufsbildung und </a:t>
            </a:r>
            <a:r>
              <a:rPr lang="de-DE" sz="2000" b="0" i="0" u="none" strike="noStrike" cap="none" dirty="0" smtClean="0">
                <a:solidFill>
                  <a:srgbClr val="3F3F3F"/>
                </a:solidFill>
                <a:latin typeface="Trebuchet MS"/>
                <a:ea typeface="Trebuchet MS"/>
                <a:cs typeface="Trebuchet MS"/>
                <a:sym typeface="Trebuchet MS"/>
              </a:rPr>
              <a:t>die eigene Arbeitsumgebung selbst nachhaltiger gestalten zu können</a:t>
            </a:r>
            <a:endParaRPr dirty="0"/>
          </a:p>
          <a:p>
            <a:pPr marL="342900" marR="0" lvl="0" indent="-342900" algn="l" rtl="0">
              <a:spcBef>
                <a:spcPts val="2200"/>
              </a:spcBef>
              <a:spcAft>
                <a:spcPts val="0"/>
              </a:spcAft>
              <a:buClr>
                <a:schemeClr val="accent1"/>
              </a:buClr>
              <a:buSzPts val="1600"/>
              <a:buFont typeface="Noto Sans Symbols"/>
              <a:buChar char="►"/>
            </a:pPr>
            <a:r>
              <a:rPr lang="de-DE" sz="2000" b="0" i="0" u="none" strike="noStrike" cap="none" dirty="0" smtClean="0">
                <a:solidFill>
                  <a:srgbClr val="3F3F3F"/>
                </a:solidFill>
                <a:latin typeface="Trebuchet MS"/>
                <a:ea typeface="Trebuchet MS"/>
                <a:cs typeface="Trebuchet MS"/>
                <a:sym typeface="Trebuchet MS"/>
              </a:rPr>
              <a:t>…spezifische </a:t>
            </a:r>
            <a:r>
              <a:rPr lang="de-DE" sz="2000" b="0" i="0" u="none" strike="noStrike" cap="none" dirty="0">
                <a:solidFill>
                  <a:srgbClr val="3F3F3F"/>
                </a:solidFill>
                <a:latin typeface="Trebuchet MS"/>
                <a:ea typeface="Trebuchet MS"/>
                <a:cs typeface="Trebuchet MS"/>
                <a:sym typeface="Trebuchet MS"/>
              </a:rPr>
              <a:t>Bedürfnisse Ihrer </a:t>
            </a:r>
            <a:r>
              <a:rPr lang="de-DE" sz="2000" b="0" i="0" u="none" strike="noStrike" cap="none" dirty="0" smtClean="0">
                <a:solidFill>
                  <a:srgbClr val="3F3F3F"/>
                </a:solidFill>
                <a:latin typeface="Trebuchet MS"/>
                <a:ea typeface="Trebuchet MS"/>
                <a:cs typeface="Trebuchet MS"/>
                <a:sym typeface="Trebuchet MS"/>
              </a:rPr>
              <a:t>Arbeitsumgebung beurteilen zu können</a:t>
            </a:r>
            <a:endParaRPr sz="1800" b="0" i="0" u="none" strike="noStrike" cap="none" dirty="0">
              <a:solidFill>
                <a:srgbClr val="3F3F3F"/>
              </a:solidFill>
              <a:latin typeface="Trebuchet MS"/>
              <a:ea typeface="Trebuchet MS"/>
              <a:cs typeface="Trebuchet MS"/>
              <a:sym typeface="Trebuchet MS"/>
            </a:endParaRPr>
          </a:p>
          <a:p>
            <a:pPr marL="342900" marR="0" lvl="0" indent="-251459" algn="l" rtl="0">
              <a:spcBef>
                <a:spcPts val="2200"/>
              </a:spcBef>
              <a:spcAft>
                <a:spcPts val="0"/>
              </a:spcAft>
              <a:buClr>
                <a:schemeClr val="accent1"/>
              </a:buClr>
              <a:buSzPts val="1440"/>
              <a:buFont typeface="Noto Sans Symbols"/>
              <a:buNone/>
            </a:pPr>
            <a:endParaRPr sz="1800" b="0" i="0" u="none" strike="noStrike" cap="none" dirty="0">
              <a:solidFill>
                <a:srgbClr val="3F3F3F"/>
              </a:solidFill>
              <a:latin typeface="Trebuchet MS"/>
              <a:ea typeface="Trebuchet MS"/>
              <a:cs typeface="Trebuchet MS"/>
              <a:sym typeface="Trebuchet MS"/>
            </a:endParaRPr>
          </a:p>
        </p:txBody>
      </p:sp>
      <p:pic>
        <p:nvPicPr>
          <p:cNvPr id="8"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9"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1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smtClean="0"/>
              <a:t>QUIZ - </a:t>
            </a:r>
            <a:r>
              <a:rPr lang="de-DE" dirty="0"/>
              <a:t>Multiple Choice </a:t>
            </a:r>
            <a:endParaRPr dirty="0"/>
          </a:p>
        </p:txBody>
      </p:sp>
      <p:sp>
        <p:nvSpPr>
          <p:cNvPr id="374" name="Google Shape;374;p19"/>
          <p:cNvSpPr txBox="1">
            <a:spLocks noGrp="1"/>
          </p:cNvSpPr>
          <p:nvPr>
            <p:ph type="body" idx="1"/>
          </p:nvPr>
        </p:nvSpPr>
        <p:spPr>
          <a:xfrm>
            <a:off x="677334" y="1569574"/>
            <a:ext cx="9180344" cy="4463236"/>
          </a:xfrm>
          <a:prstGeom prst="rect">
            <a:avLst/>
          </a:prstGeom>
          <a:noFill/>
          <a:ln>
            <a:noFill/>
          </a:ln>
        </p:spPr>
        <p:txBody>
          <a:bodyPr spcFirstLastPara="1" wrap="square" lIns="91425" tIns="45700" rIns="91425" bIns="45700" anchor="t" anchorCtr="0">
            <a:normAutofit fontScale="85000" lnSpcReduction="10000"/>
          </a:bodyPr>
          <a:lstStyle/>
          <a:p>
            <a:pPr marL="342900" lvl="0" indent="-342900" algn="l" rtl="0">
              <a:spcBef>
                <a:spcPts val="0"/>
              </a:spcBef>
              <a:spcAft>
                <a:spcPts val="0"/>
              </a:spcAft>
              <a:buSzPct val="79999"/>
              <a:buFont typeface="Trebuchet MS"/>
              <a:buAutoNum type="alphaUcPeriod"/>
            </a:pPr>
            <a:r>
              <a:rPr lang="de-DE" dirty="0">
                <a:solidFill>
                  <a:srgbClr val="7030A0"/>
                </a:solidFill>
              </a:rPr>
              <a:t>Was bedeutet </a:t>
            </a:r>
            <a:r>
              <a:rPr lang="de-DE" dirty="0" smtClean="0">
                <a:solidFill>
                  <a:srgbClr val="7030A0"/>
                </a:solidFill>
              </a:rPr>
              <a:t>CO2-Kompensation? </a:t>
            </a:r>
            <a:r>
              <a:rPr lang="de-DE" dirty="0"/>
              <a:t/>
            </a:r>
            <a:br>
              <a:rPr lang="de-DE" dirty="0"/>
            </a:br>
            <a:r>
              <a:rPr lang="de-DE" dirty="0"/>
              <a:t>a. Eine Verringerung der CO2-Emissionen, die als Ausgleich für die an anderer Stelle verursachten Emissionen verwendet wird</a:t>
            </a:r>
            <a:br>
              <a:rPr lang="de-DE" dirty="0"/>
            </a:br>
            <a:r>
              <a:rPr lang="de-DE" dirty="0"/>
              <a:t>b. Eine Strafe, die für die Emission von CO2 gezahlt wird</a:t>
            </a:r>
            <a:br>
              <a:rPr lang="de-DE" dirty="0"/>
            </a:br>
            <a:r>
              <a:rPr lang="de-DE" dirty="0"/>
              <a:t>c. Die CO2-Menge, für deren Ausstoß eine Person oder ein Unternehmen verantwortlich ist</a:t>
            </a:r>
            <a:endParaRPr dirty="0"/>
          </a:p>
          <a:p>
            <a:pPr marL="342900" lvl="0" indent="-342900" algn="l" rtl="0">
              <a:spcBef>
                <a:spcPts val="2200"/>
              </a:spcBef>
              <a:spcAft>
                <a:spcPts val="0"/>
              </a:spcAft>
              <a:buSzPct val="79999"/>
              <a:buFont typeface="Trebuchet MS"/>
              <a:buAutoNum type="alphaUcPeriod"/>
            </a:pPr>
            <a:r>
              <a:rPr lang="de-DE" dirty="0">
                <a:solidFill>
                  <a:srgbClr val="7030A0"/>
                </a:solidFill>
              </a:rPr>
              <a:t>Warum ist es für ein Unternehmen wichtig, die Nachhaltigkeitsleistung zu messen und darüber zu berichten? </a:t>
            </a:r>
            <a:r>
              <a:rPr lang="de-DE" dirty="0"/>
              <a:t/>
            </a:r>
            <a:br>
              <a:rPr lang="de-DE" dirty="0"/>
            </a:br>
            <a:r>
              <a:rPr lang="de-DE" dirty="0"/>
              <a:t>a. Maximierung des Unternehmenswachstums </a:t>
            </a:r>
            <a:br>
              <a:rPr lang="de-DE" dirty="0"/>
            </a:br>
            <a:r>
              <a:rPr lang="de-DE" dirty="0"/>
              <a:t>b. Messung und Berichterstattung stellen die </a:t>
            </a:r>
            <a:r>
              <a:rPr lang="de-DE" dirty="0" err="1" smtClean="0"/>
              <a:t>Mitarbeiter:innen</a:t>
            </a:r>
            <a:r>
              <a:rPr lang="de-DE" dirty="0" smtClean="0"/>
              <a:t> </a:t>
            </a:r>
            <a:r>
              <a:rPr lang="de-DE" dirty="0"/>
              <a:t>zufrieden und erhöhen </a:t>
            </a:r>
            <a:r>
              <a:rPr lang="de-DE" dirty="0" smtClean="0"/>
              <a:t>ihr Engagement </a:t>
            </a:r>
            <a:r>
              <a:rPr lang="de-DE" dirty="0"/>
              <a:t/>
            </a:r>
            <a:br>
              <a:rPr lang="de-DE" dirty="0"/>
            </a:br>
            <a:r>
              <a:rPr lang="de-DE" dirty="0"/>
              <a:t>c. Bereiche mit Verbesserungsbedarf können identifiziert werden</a:t>
            </a:r>
            <a:endParaRPr dirty="0"/>
          </a:p>
          <a:p>
            <a:pPr marL="342900" lvl="0" indent="-342900" algn="l" rtl="0">
              <a:spcBef>
                <a:spcPts val="2200"/>
              </a:spcBef>
              <a:spcAft>
                <a:spcPts val="0"/>
              </a:spcAft>
              <a:buSzPct val="79999"/>
              <a:buFont typeface="Trebuchet MS"/>
              <a:buAutoNum type="alphaUcPeriod"/>
            </a:pPr>
            <a:r>
              <a:rPr lang="de-DE" dirty="0">
                <a:solidFill>
                  <a:srgbClr val="7030A0"/>
                </a:solidFill>
              </a:rPr>
              <a:t>Wie können Sie Anreize für Ihre </a:t>
            </a:r>
            <a:r>
              <a:rPr lang="de-DE" dirty="0" err="1" smtClean="0">
                <a:solidFill>
                  <a:srgbClr val="7030A0"/>
                </a:solidFill>
              </a:rPr>
              <a:t>Mitarbeiter:innen</a:t>
            </a:r>
            <a:r>
              <a:rPr lang="de-DE" dirty="0" smtClean="0">
                <a:solidFill>
                  <a:srgbClr val="7030A0"/>
                </a:solidFill>
              </a:rPr>
              <a:t> </a:t>
            </a:r>
            <a:r>
              <a:rPr lang="de-DE" dirty="0">
                <a:solidFill>
                  <a:srgbClr val="7030A0"/>
                </a:solidFill>
              </a:rPr>
              <a:t>schaffen, wiederverwendbare Flaschen für den Wasserverbrauch zu benutzen?</a:t>
            </a:r>
            <a:r>
              <a:rPr lang="de-DE" dirty="0"/>
              <a:t/>
            </a:r>
            <a:br>
              <a:rPr lang="de-DE" dirty="0"/>
            </a:br>
            <a:r>
              <a:rPr lang="de-DE" dirty="0"/>
              <a:t>a. Verkaufen Sie kein Wasser in Flaschen an Verkaufsautomaten oder in </a:t>
            </a:r>
            <a:r>
              <a:rPr lang="de-DE" dirty="0" err="1"/>
              <a:t>Cafeterias</a:t>
            </a:r>
            <a:r>
              <a:rPr lang="de-DE" dirty="0"/>
              <a:t> </a:t>
            </a:r>
            <a:br>
              <a:rPr lang="de-DE" dirty="0"/>
            </a:br>
            <a:r>
              <a:rPr lang="de-DE" dirty="0"/>
              <a:t>b. Installieren Sie Wasserspender und entfernen Sie Plastikbecher </a:t>
            </a:r>
            <a:br>
              <a:rPr lang="de-DE" dirty="0"/>
            </a:br>
            <a:r>
              <a:rPr lang="de-DE" dirty="0"/>
              <a:t>c. Stellen Sie eine personalisierte Firmenflasche mit dem Vornamen </a:t>
            </a:r>
            <a:r>
              <a:rPr lang="de-DE" dirty="0" err="1" smtClean="0"/>
              <a:t>des:der</a:t>
            </a:r>
            <a:r>
              <a:rPr lang="de-DE" dirty="0" smtClean="0"/>
              <a:t> </a:t>
            </a:r>
            <a:r>
              <a:rPr lang="de-DE" dirty="0" err="1" smtClean="0"/>
              <a:t>Mitarbeiters:in</a:t>
            </a:r>
            <a:r>
              <a:rPr lang="de-DE" dirty="0" smtClean="0"/>
              <a:t> </a:t>
            </a:r>
            <a:r>
              <a:rPr lang="de-DE" dirty="0"/>
              <a:t>zur Verfügung</a:t>
            </a:r>
            <a:br>
              <a:rPr lang="de-DE" dirty="0"/>
            </a:br>
            <a:endParaRPr dirty="0"/>
          </a:p>
        </p:txBody>
      </p:sp>
      <p:pic>
        <p:nvPicPr>
          <p:cNvPr id="376" name="Google Shape;376;p19"/>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377" name="Google Shape;377;p19"/>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378" name="Google Shape;378;p19"/>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9"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20"/>
          <p:cNvSpPr txBox="1">
            <a:spLocks noGrp="1"/>
          </p:cNvSpPr>
          <p:nvPr>
            <p:ph type="title"/>
          </p:nvPr>
        </p:nvSpPr>
        <p:spPr>
          <a:xfrm>
            <a:off x="655000" y="584549"/>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Lernergebnisse </a:t>
            </a:r>
            <a:endParaRPr/>
          </a:p>
        </p:txBody>
      </p:sp>
      <p:pic>
        <p:nvPicPr>
          <p:cNvPr id="385" name="Google Shape;385;p20"/>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386" name="Google Shape;386;p20"/>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387" name="Google Shape;387;p20"/>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388" name="Google Shape;388;p20"/>
          <p:cNvPicPr preferRelativeResize="0">
            <a:picLocks noGrp="1"/>
          </p:cNvPicPr>
          <p:nvPr>
            <p:ph type="body" idx="1"/>
          </p:nvPr>
        </p:nvPicPr>
        <p:blipFill rotWithShape="1">
          <a:blip r:embed="rId6">
            <a:alphaModFix/>
          </a:blip>
          <a:srcRect/>
          <a:stretch/>
        </p:blipFill>
        <p:spPr>
          <a:xfrm>
            <a:off x="4673079" y="310188"/>
            <a:ext cx="989052" cy="934761"/>
          </a:xfrm>
          <a:prstGeom prst="rect">
            <a:avLst/>
          </a:prstGeom>
          <a:noFill/>
          <a:ln>
            <a:noFill/>
          </a:ln>
        </p:spPr>
      </p:pic>
      <p:sp>
        <p:nvSpPr>
          <p:cNvPr id="389" name="Google Shape;389;p20"/>
          <p:cNvSpPr txBo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0" marR="0" lvl="0" indent="0" algn="l" rtl="0">
              <a:spcBef>
                <a:spcPts val="0"/>
              </a:spcBef>
              <a:spcAft>
                <a:spcPts val="0"/>
              </a:spcAft>
              <a:buClr>
                <a:schemeClr val="accent1"/>
              </a:buClr>
              <a:buSzPts val="1600"/>
              <a:buFont typeface="Noto Sans Symbols"/>
              <a:buNone/>
            </a:pPr>
            <a:r>
              <a:rPr lang="de-DE" sz="2000" dirty="0">
                <a:solidFill>
                  <a:srgbClr val="3F3F3F"/>
                </a:solidFill>
                <a:latin typeface="Trebuchet MS"/>
                <a:ea typeface="Trebuchet MS"/>
                <a:cs typeface="Trebuchet MS"/>
                <a:sym typeface="Trebuchet MS"/>
              </a:rPr>
              <a:t>Nach Abschluss dieses Moduls sollten Sie nun in der Lage sein: </a:t>
            </a:r>
            <a:endParaRPr dirty="0"/>
          </a:p>
          <a:p>
            <a:pPr marL="342900" marR="0" lvl="0" indent="-342900" algn="l" rtl="0">
              <a:spcBef>
                <a:spcPts val="2200"/>
              </a:spcBef>
              <a:spcAft>
                <a:spcPts val="0"/>
              </a:spcAft>
              <a:buClr>
                <a:schemeClr val="accent1"/>
              </a:buClr>
              <a:buSzPts val="1600"/>
              <a:buFont typeface="Noto Sans Symbols"/>
              <a:buChar char="►"/>
            </a:pPr>
            <a:r>
              <a:rPr lang="de-DE" sz="2000" dirty="0" smtClean="0">
                <a:solidFill>
                  <a:srgbClr val="3F3F3F"/>
                </a:solidFill>
                <a:latin typeface="Trebuchet MS"/>
                <a:ea typeface="Trebuchet MS"/>
                <a:cs typeface="Trebuchet MS"/>
                <a:sym typeface="Trebuchet MS"/>
              </a:rPr>
              <a:t>…mit Green </a:t>
            </a:r>
            <a:r>
              <a:rPr lang="de-DE" sz="2000" dirty="0" err="1" smtClean="0">
                <a:solidFill>
                  <a:srgbClr val="3F3F3F"/>
                </a:solidFill>
                <a:latin typeface="Trebuchet MS"/>
                <a:ea typeface="Trebuchet MS"/>
                <a:cs typeface="Trebuchet MS"/>
                <a:sym typeface="Trebuchet MS"/>
              </a:rPr>
              <a:t>Nudges</a:t>
            </a:r>
            <a:r>
              <a:rPr lang="de-DE" sz="2000" dirty="0" smtClean="0">
                <a:solidFill>
                  <a:srgbClr val="3F3F3F"/>
                </a:solidFill>
                <a:latin typeface="Trebuchet MS"/>
                <a:ea typeface="Trebuchet MS"/>
                <a:cs typeface="Trebuchet MS"/>
                <a:sym typeface="Trebuchet MS"/>
              </a:rPr>
              <a:t> zu experimentieren </a:t>
            </a:r>
            <a:endParaRPr dirty="0" smtClean="0"/>
          </a:p>
          <a:p>
            <a:pPr marL="342900" marR="0" lvl="0" indent="-342900" algn="l" rtl="0">
              <a:spcBef>
                <a:spcPts val="2200"/>
              </a:spcBef>
              <a:spcAft>
                <a:spcPts val="0"/>
              </a:spcAft>
              <a:buClr>
                <a:schemeClr val="accent1"/>
              </a:buClr>
              <a:buSzPts val="1600"/>
              <a:buFont typeface="Noto Sans Symbols"/>
              <a:buChar char="►"/>
            </a:pPr>
            <a:r>
              <a:rPr lang="de-DE" sz="2000" dirty="0" smtClean="0">
                <a:solidFill>
                  <a:srgbClr val="3F3F3F"/>
                </a:solidFill>
                <a:latin typeface="Trebuchet MS"/>
                <a:ea typeface="Trebuchet MS"/>
                <a:cs typeface="Trebuchet MS"/>
                <a:sym typeface="Trebuchet MS"/>
              </a:rPr>
              <a:t>…die besonderen Anforderungen Ihres Arbeitsumfelds zu beachten</a:t>
            </a:r>
            <a:endParaRPr dirty="0" smtClean="0"/>
          </a:p>
          <a:p>
            <a:pPr marL="342900" marR="0" lvl="0" indent="-342900" algn="l" rtl="0">
              <a:spcBef>
                <a:spcPts val="2200"/>
              </a:spcBef>
              <a:spcAft>
                <a:spcPts val="0"/>
              </a:spcAft>
              <a:buClr>
                <a:schemeClr val="accent1"/>
              </a:buClr>
              <a:buSzPts val="1440"/>
              <a:buFont typeface="Noto Sans Symbols"/>
              <a:buChar char="►"/>
            </a:pPr>
            <a:r>
              <a:rPr lang="de-DE" sz="2000" dirty="0">
                <a:solidFill>
                  <a:srgbClr val="3F3F3F"/>
                </a:solidFill>
                <a:latin typeface="Trebuchet MS"/>
                <a:ea typeface="Trebuchet MS"/>
                <a:cs typeface="Trebuchet MS"/>
                <a:sym typeface="Trebuchet MS"/>
              </a:rPr>
              <a:t>…Vorschläge für individuelle Lösungen und Ansätze für mehr ökologische Nachhaltigkeit am Arbeitsplatz zu geben</a:t>
            </a:r>
            <a:endParaRPr sz="2000" dirty="0">
              <a:solidFill>
                <a:srgbClr val="3F3F3F"/>
              </a:solidFill>
              <a:latin typeface="Trebuchet MS"/>
              <a:ea typeface="Trebuchet MS"/>
              <a:cs typeface="Trebuchet MS"/>
            </a:endParaRPr>
          </a:p>
        </p:txBody>
      </p:sp>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8"/>
                                        </p:tgtEl>
                                        <p:attrNameLst>
                                          <p:attrName>style.visibility</p:attrName>
                                        </p:attrNameLst>
                                      </p:cBhvr>
                                      <p:to>
                                        <p:strVal val="visible"/>
                                      </p:to>
                                    </p:set>
                                    <p:animEffect transition="in" filter="fade">
                                      <p:cBhvr>
                                        <p:cTn id="7" dur="1000"/>
                                        <p:tgtEl>
                                          <p:spTgt spid="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21"/>
          <p:cNvSpPr txBox="1">
            <a:spLocks noGrp="1"/>
          </p:cNvSpPr>
          <p:nvPr>
            <p:ph type="title"/>
          </p:nvPr>
        </p:nvSpPr>
        <p:spPr>
          <a:xfrm>
            <a:off x="3923506" y="2763401"/>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sz="6600" dirty="0"/>
              <a:t>FEEDBACK</a:t>
            </a:r>
            <a:endParaRPr sz="6600" dirty="0"/>
          </a:p>
        </p:txBody>
      </p:sp>
      <p:pic>
        <p:nvPicPr>
          <p:cNvPr id="7" name="Google Shape;150;p1"/>
          <p:cNvPicPr preferRelativeResize="0"/>
          <p:nvPr/>
        </p:nvPicPr>
        <p:blipFill rotWithShape="1">
          <a:blip r:embed="rId3">
            <a:alphaModFix/>
          </a:blip>
          <a:srcRect/>
          <a:stretch/>
        </p:blipFill>
        <p:spPr>
          <a:xfrm>
            <a:off x="863319" y="202316"/>
            <a:ext cx="2033448" cy="426944"/>
          </a:xfrm>
          <a:prstGeom prst="rect">
            <a:avLst/>
          </a:prstGeom>
          <a:noFill/>
          <a:ln>
            <a:noFill/>
          </a:ln>
        </p:spPr>
      </p:pic>
      <p:pic>
        <p:nvPicPr>
          <p:cNvPr id="8" name="Google Shape;274;p17"/>
          <p:cNvPicPr preferRelativeResize="0"/>
          <p:nvPr/>
        </p:nvPicPr>
        <p:blipFill rotWithShape="1">
          <a:blip r:embed="rId4">
            <a:alphaModFix/>
          </a:blip>
          <a:srcRect/>
          <a:stretch/>
        </p:blipFill>
        <p:spPr>
          <a:xfrm>
            <a:off x="7838080" y="132220"/>
            <a:ext cx="1081986" cy="452162"/>
          </a:xfrm>
          <a:prstGeom prst="rect">
            <a:avLst/>
          </a:prstGeom>
          <a:noFill/>
          <a:ln>
            <a:noFill/>
          </a:ln>
        </p:spPr>
      </p:pic>
      <p:pic>
        <p:nvPicPr>
          <p:cNvPr id="9" name="Google Shape;385;p20"/>
          <p:cNvPicPr preferRelativeResize="0"/>
          <p:nvPr/>
        </p:nvPicPr>
        <p:blipFill rotWithShape="1">
          <a:blip r:embed="rId5">
            <a:alphaModFix/>
          </a:blip>
          <a:srcRect/>
          <a:stretch/>
        </p:blipFill>
        <p:spPr>
          <a:xfrm>
            <a:off x="1776108" y="6218341"/>
            <a:ext cx="2327012" cy="420038"/>
          </a:xfrm>
          <a:prstGeom prst="rect">
            <a:avLst/>
          </a:prstGeom>
          <a:noFill/>
          <a:ln>
            <a:noFill/>
          </a:ln>
        </p:spPr>
      </p:pic>
      <p:pic>
        <p:nvPicPr>
          <p:cNvPr id="10" name="Google Shape;386;p20"/>
          <p:cNvPicPr preferRelativeResize="0"/>
          <p:nvPr/>
        </p:nvPicPr>
        <p:blipFill rotWithShape="1">
          <a:blip r:embed="rId6">
            <a:alphaModFix/>
          </a:blip>
          <a:srcRect/>
          <a:stretch/>
        </p:blipFill>
        <p:spPr>
          <a:xfrm>
            <a:off x="4516017" y="6352332"/>
            <a:ext cx="1303176" cy="286047"/>
          </a:xfrm>
          <a:prstGeom prst="rect">
            <a:avLst/>
          </a:prstGeom>
          <a:noFill/>
          <a:ln>
            <a:noFill/>
          </a:ln>
        </p:spPr>
      </p:pic>
      <p:pic>
        <p:nvPicPr>
          <p:cNvPr id="11" name="Google Shape;387;p20"/>
          <p:cNvPicPr preferRelativeResize="0"/>
          <p:nvPr/>
        </p:nvPicPr>
        <p:blipFill rotWithShape="1">
          <a:blip r:embed="rId7">
            <a:alphaModFix/>
          </a:blip>
          <a:srcRect/>
          <a:stretch/>
        </p:blipFill>
        <p:spPr>
          <a:xfrm>
            <a:off x="655000" y="6218341"/>
            <a:ext cx="416638" cy="589174"/>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smtClean="0"/>
              <a:t>Referenzliste</a:t>
            </a:r>
            <a:endParaRPr dirty="0"/>
          </a:p>
        </p:txBody>
      </p:sp>
      <p:sp>
        <p:nvSpPr>
          <p:cNvPr id="404" name="Google Shape;404;p22"/>
          <p:cNvSpPr txBox="1">
            <a:spLocks noGrp="1"/>
          </p:cNvSpPr>
          <p:nvPr>
            <p:ph type="body" idx="1"/>
          </p:nvPr>
        </p:nvSpPr>
        <p:spPr>
          <a:xfrm>
            <a:off x="498883" y="1168131"/>
            <a:ext cx="8596668" cy="388077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800"/>
              <a:buChar char="►"/>
            </a:pPr>
            <a:r>
              <a:rPr lang="de-DE" sz="1000" dirty="0"/>
              <a:t>Andersen I., </a:t>
            </a:r>
            <a:r>
              <a:rPr lang="de-DE" sz="1000" dirty="0" err="1"/>
              <a:t>Halpern</a:t>
            </a:r>
            <a:r>
              <a:rPr lang="de-DE" sz="1000" dirty="0"/>
              <a:t> D., (2020) 'The Little Book </a:t>
            </a:r>
            <a:r>
              <a:rPr lang="de-DE" sz="1000" dirty="0" err="1"/>
              <a:t>of</a:t>
            </a:r>
            <a:r>
              <a:rPr lang="de-DE" sz="1000" dirty="0"/>
              <a:t> Green </a:t>
            </a:r>
            <a:r>
              <a:rPr lang="de-DE" sz="1000" dirty="0" err="1"/>
              <a:t>Nudges</a:t>
            </a:r>
            <a:r>
              <a:rPr lang="de-DE" sz="1000" dirty="0"/>
              <a:t>', UNEP</a:t>
            </a:r>
            <a:endParaRPr dirty="0"/>
          </a:p>
          <a:p>
            <a:pPr marL="342900" lvl="0" indent="-342900" algn="l" rtl="0">
              <a:spcBef>
                <a:spcPts val="2200"/>
              </a:spcBef>
              <a:spcAft>
                <a:spcPts val="0"/>
              </a:spcAft>
              <a:buSzPts val="800"/>
              <a:buChar char="►"/>
            </a:pPr>
            <a:r>
              <a:rPr lang="de-DE" sz="1000" dirty="0"/>
              <a:t>Bürgerinformation (2023) "Bike </a:t>
            </a:r>
            <a:r>
              <a:rPr lang="de-DE" sz="1000" dirty="0" err="1"/>
              <a:t>to</a:t>
            </a:r>
            <a:r>
              <a:rPr lang="de-DE" sz="1000" dirty="0"/>
              <a:t> Work </a:t>
            </a:r>
            <a:r>
              <a:rPr lang="de-DE" sz="1000" dirty="0" err="1"/>
              <a:t>Scheme</a:t>
            </a:r>
            <a:r>
              <a:rPr lang="de-DE" sz="1000" dirty="0"/>
              <a:t>", verfügbar unter: </a:t>
            </a:r>
            <a:r>
              <a:rPr lang="de-DE" sz="1000" u="sng" dirty="0">
                <a:solidFill>
                  <a:schemeClr val="hlink"/>
                </a:solidFill>
                <a:hlinkClick r:id="rId3"/>
              </a:rPr>
              <a:t>https:</a:t>
            </a:r>
            <a:r>
              <a:rPr lang="de-DE" sz="1000" dirty="0"/>
              <a:t>//www.citizensinformation.ie/en/travel_and_recreation/cycling/cycle_to_work_scheme.html </a:t>
            </a:r>
            <a:endParaRPr dirty="0"/>
          </a:p>
          <a:p>
            <a:pPr marL="342900" lvl="0" indent="-342900" algn="l" rtl="0">
              <a:spcBef>
                <a:spcPts val="2200"/>
              </a:spcBef>
              <a:spcAft>
                <a:spcPts val="0"/>
              </a:spcAft>
              <a:buSzPts val="800"/>
              <a:buChar char="►"/>
            </a:pPr>
            <a:r>
              <a:rPr lang="de-DE" sz="1000" dirty="0"/>
              <a:t>Europäisches Parlament (2020) "Elektroschrott in der EU: Fakten und Zahlen (Infografik), verfügbar hier </a:t>
            </a:r>
            <a:endParaRPr dirty="0"/>
          </a:p>
          <a:p>
            <a:pPr marL="342900" lvl="0" indent="-342900" algn="l" rtl="0">
              <a:spcBef>
                <a:spcPts val="2200"/>
              </a:spcBef>
              <a:spcAft>
                <a:spcPts val="0"/>
              </a:spcAft>
              <a:buSzPts val="800"/>
              <a:buChar char="►"/>
            </a:pPr>
            <a:r>
              <a:rPr lang="de-DE" sz="1000" dirty="0"/>
              <a:t>FAO (1996), "Environmental </a:t>
            </a:r>
            <a:r>
              <a:rPr lang="de-DE" sz="1000" dirty="0" err="1"/>
              <a:t>impact</a:t>
            </a:r>
            <a:r>
              <a:rPr lang="de-DE" sz="1000" dirty="0"/>
              <a:t> </a:t>
            </a:r>
            <a:r>
              <a:rPr lang="de-DE" sz="1000" dirty="0" err="1"/>
              <a:t>assessment</a:t>
            </a:r>
            <a:r>
              <a:rPr lang="de-DE" sz="1000" dirty="0"/>
              <a:t> </a:t>
            </a:r>
            <a:r>
              <a:rPr lang="de-DE" sz="1000" dirty="0" err="1"/>
              <a:t>and</a:t>
            </a:r>
            <a:r>
              <a:rPr lang="de-DE" sz="1000" dirty="0"/>
              <a:t> environmental </a:t>
            </a:r>
            <a:r>
              <a:rPr lang="de-DE" sz="1000" dirty="0" err="1"/>
              <a:t>auditing</a:t>
            </a:r>
            <a:r>
              <a:rPr lang="de-DE" sz="1000" dirty="0"/>
              <a:t> in </a:t>
            </a:r>
            <a:r>
              <a:rPr lang="de-DE" sz="1000" dirty="0" err="1"/>
              <a:t>the</a:t>
            </a:r>
            <a:r>
              <a:rPr lang="de-DE" sz="1000" dirty="0"/>
              <a:t> </a:t>
            </a:r>
            <a:r>
              <a:rPr lang="de-DE" sz="1000" dirty="0" err="1"/>
              <a:t>pulp</a:t>
            </a:r>
            <a:r>
              <a:rPr lang="de-DE" sz="1000" dirty="0"/>
              <a:t> </a:t>
            </a:r>
            <a:r>
              <a:rPr lang="de-DE" sz="1000" dirty="0" err="1"/>
              <a:t>and</a:t>
            </a:r>
            <a:r>
              <a:rPr lang="de-DE" sz="1000" dirty="0"/>
              <a:t> </a:t>
            </a:r>
            <a:r>
              <a:rPr lang="de-DE" sz="1000" dirty="0" err="1"/>
              <a:t>paper</a:t>
            </a:r>
            <a:r>
              <a:rPr lang="de-DE" sz="1000" dirty="0"/>
              <a:t> </a:t>
            </a:r>
            <a:r>
              <a:rPr lang="de-DE" sz="1000" dirty="0" err="1"/>
              <a:t>industry</a:t>
            </a:r>
            <a:r>
              <a:rPr lang="de-DE" sz="1000" dirty="0"/>
              <a:t>", FAO </a:t>
            </a:r>
            <a:r>
              <a:rPr lang="de-DE" sz="1000" dirty="0" err="1"/>
              <a:t>Forestry</a:t>
            </a:r>
            <a:r>
              <a:rPr lang="de-DE" sz="1000" dirty="0"/>
              <a:t> Papers, verfügbar unter: </a:t>
            </a:r>
            <a:r>
              <a:rPr lang="de-DE" sz="1000" u="sng" dirty="0">
                <a:solidFill>
                  <a:schemeClr val="hlink"/>
                </a:solidFill>
                <a:hlinkClick r:id="rId4"/>
              </a:rPr>
              <a:t>https:</a:t>
            </a:r>
            <a:r>
              <a:rPr lang="de-DE" sz="1000" u="sng" dirty="0"/>
              <a:t>//www.fao.org/3/v9933e/V9933E00.htm#TOC </a:t>
            </a:r>
            <a:endParaRPr sz="1000" dirty="0"/>
          </a:p>
          <a:p>
            <a:pPr marL="342900" lvl="0" indent="-342900" algn="l" rtl="0">
              <a:spcBef>
                <a:spcPts val="2200"/>
              </a:spcBef>
              <a:spcAft>
                <a:spcPts val="0"/>
              </a:spcAft>
              <a:buSzPts val="800"/>
              <a:buChar char="►"/>
            </a:pPr>
            <a:r>
              <a:rPr lang="de-DE" sz="1000" dirty="0"/>
              <a:t>Fast Company (2019), "</a:t>
            </a:r>
            <a:r>
              <a:rPr lang="de-DE" sz="1000" dirty="0" err="1"/>
              <a:t>Why</a:t>
            </a:r>
            <a:r>
              <a:rPr lang="de-DE" sz="1000" dirty="0"/>
              <a:t> </a:t>
            </a:r>
            <a:r>
              <a:rPr lang="de-DE" sz="1000" dirty="0" err="1"/>
              <a:t>compartmentalization</a:t>
            </a:r>
            <a:r>
              <a:rPr lang="de-DE" sz="1000" dirty="0"/>
              <a:t> </a:t>
            </a:r>
            <a:r>
              <a:rPr lang="de-DE" sz="1000" dirty="0" err="1"/>
              <a:t>is</a:t>
            </a:r>
            <a:r>
              <a:rPr lang="de-DE" sz="1000" dirty="0"/>
              <a:t> </a:t>
            </a:r>
            <a:r>
              <a:rPr lang="de-DE" sz="1000" dirty="0" err="1"/>
              <a:t>overrated</a:t>
            </a:r>
            <a:r>
              <a:rPr lang="de-DE" sz="1000" dirty="0"/>
              <a:t>", verfügbar unter: </a:t>
            </a:r>
            <a:r>
              <a:rPr lang="de-DE" sz="1000" u="sng" dirty="0">
                <a:solidFill>
                  <a:schemeClr val="hlink"/>
                </a:solidFill>
                <a:hlinkClick r:id="rId5"/>
              </a:rPr>
              <a:t>https://www.fastcompany.com/90315072/why-you-shouldnt-try-to-compartmentalize-work-and-life</a:t>
            </a:r>
            <a:endParaRPr sz="1000" u="sng" dirty="0"/>
          </a:p>
          <a:p>
            <a:pPr marL="342900" lvl="0" indent="-342900" algn="l" rtl="0">
              <a:spcBef>
                <a:spcPts val="2200"/>
              </a:spcBef>
              <a:spcAft>
                <a:spcPts val="0"/>
              </a:spcAft>
              <a:buSzPts val="800"/>
              <a:buChar char="►"/>
            </a:pPr>
            <a:r>
              <a:rPr lang="de-DE" sz="1000" dirty="0" err="1"/>
              <a:t>Fontes</a:t>
            </a:r>
            <a:r>
              <a:rPr lang="de-DE" sz="1000" dirty="0"/>
              <a:t>, J. (2016) "Lokale Beschaffung ist besser: Mythos oder nicht? </a:t>
            </a:r>
            <a:r>
              <a:rPr lang="de-DE" sz="1000" dirty="0" err="1"/>
              <a:t>Pre-Sustainability</a:t>
            </a:r>
            <a:r>
              <a:rPr lang="de-DE" sz="1000" dirty="0"/>
              <a:t>, verfügbar unter: </a:t>
            </a:r>
            <a:r>
              <a:rPr lang="de-DE" sz="1000" u="sng" dirty="0">
                <a:solidFill>
                  <a:schemeClr val="hlink"/>
                </a:solidFill>
                <a:hlinkClick r:id="rId6"/>
              </a:rPr>
              <a:t>https:</a:t>
            </a:r>
            <a:r>
              <a:rPr lang="de-DE" sz="1000" dirty="0"/>
              <a:t>//pre-sustainability.com/articles/sourcing-locally-is-better-myth-or-not/ </a:t>
            </a:r>
            <a:endParaRPr sz="1000" u="sng" dirty="0"/>
          </a:p>
          <a:p>
            <a:pPr marL="342900" lvl="0" indent="-342900" algn="l" rtl="0">
              <a:spcBef>
                <a:spcPts val="2200"/>
              </a:spcBef>
              <a:spcAft>
                <a:spcPts val="0"/>
              </a:spcAft>
              <a:buSzPts val="800"/>
              <a:buChar char="►"/>
            </a:pPr>
            <a:r>
              <a:rPr lang="de-DE" sz="1000" dirty="0"/>
              <a:t>Gurgel A. (2022) 'Carbon Offsets', MIT </a:t>
            </a:r>
            <a:r>
              <a:rPr lang="de-DE" sz="1000" dirty="0" err="1"/>
              <a:t>Climate</a:t>
            </a:r>
            <a:r>
              <a:rPr lang="de-DE" sz="1000" dirty="0"/>
              <a:t> Portal] verfügbar unter: </a:t>
            </a:r>
            <a:r>
              <a:rPr lang="de-DE" sz="1000" u="sng" dirty="0">
                <a:solidFill>
                  <a:schemeClr val="hlink"/>
                </a:solidFill>
                <a:hlinkClick r:id="rId7"/>
              </a:rPr>
              <a:t>https://climate.mit.edu/explainers/carbon-offsets</a:t>
            </a:r>
            <a:endParaRPr sz="1000" u="sng" dirty="0"/>
          </a:p>
          <a:p>
            <a:pPr marL="342900" lvl="0" indent="-342900" algn="l" rtl="0">
              <a:spcBef>
                <a:spcPts val="2200"/>
              </a:spcBef>
              <a:spcAft>
                <a:spcPts val="0"/>
              </a:spcAft>
              <a:buSzPts val="800"/>
              <a:buChar char="►"/>
            </a:pPr>
            <a:r>
              <a:rPr lang="de-DE" sz="1000" dirty="0"/>
              <a:t>University </a:t>
            </a:r>
            <a:r>
              <a:rPr lang="de-DE" sz="1000" dirty="0" err="1"/>
              <a:t>of</a:t>
            </a:r>
            <a:r>
              <a:rPr lang="de-DE" sz="1000" dirty="0"/>
              <a:t> Oxford (2022), 'Environmental </a:t>
            </a:r>
            <a:r>
              <a:rPr lang="de-DE" sz="1000" dirty="0" err="1"/>
              <a:t>impact</a:t>
            </a:r>
            <a:r>
              <a:rPr lang="de-DE" sz="1000" dirty="0"/>
              <a:t> </a:t>
            </a:r>
            <a:r>
              <a:rPr lang="de-DE" sz="1000" dirty="0" err="1"/>
              <a:t>of</a:t>
            </a:r>
            <a:r>
              <a:rPr lang="de-DE" sz="1000" dirty="0"/>
              <a:t> IT: </a:t>
            </a:r>
            <a:r>
              <a:rPr lang="de-DE" sz="1000" dirty="0" err="1"/>
              <a:t>desktops</a:t>
            </a:r>
            <a:r>
              <a:rPr lang="de-DE" sz="1000" dirty="0"/>
              <a:t>, </a:t>
            </a:r>
            <a:r>
              <a:rPr lang="de-DE" sz="1000" dirty="0" err="1"/>
              <a:t>laptops</a:t>
            </a:r>
            <a:r>
              <a:rPr lang="de-DE" sz="1000" dirty="0"/>
              <a:t> </a:t>
            </a:r>
            <a:r>
              <a:rPr lang="de-DE" sz="1000" dirty="0" err="1"/>
              <a:t>and</a:t>
            </a:r>
            <a:r>
              <a:rPr lang="de-DE" sz="1000" dirty="0"/>
              <a:t> </a:t>
            </a:r>
            <a:r>
              <a:rPr lang="de-DE" sz="1000" dirty="0" err="1"/>
              <a:t>screens</a:t>
            </a:r>
            <a:r>
              <a:rPr lang="de-DE" sz="1000" dirty="0"/>
              <a:t>, University </a:t>
            </a:r>
            <a:r>
              <a:rPr lang="de-DE" sz="1000" dirty="0" err="1"/>
              <a:t>of</a:t>
            </a:r>
            <a:r>
              <a:rPr lang="de-DE" sz="1000" dirty="0"/>
              <a:t> Oxford IT Services, verfügbar unter: </a:t>
            </a:r>
            <a:r>
              <a:rPr lang="de-DE" sz="1000" u="sng" dirty="0">
                <a:solidFill>
                  <a:schemeClr val="hlink"/>
                </a:solidFill>
                <a:hlinkClick r:id="rId8"/>
              </a:rPr>
              <a:t>https://www.it.ox.ac.uk/article/environment-and-it</a:t>
            </a:r>
            <a:endParaRPr sz="1000" u="sng" dirty="0"/>
          </a:p>
          <a:p>
            <a:pPr marL="342900" lvl="0" indent="-342900" algn="l" rtl="0">
              <a:spcBef>
                <a:spcPts val="2200"/>
              </a:spcBef>
              <a:spcAft>
                <a:spcPts val="0"/>
              </a:spcAft>
              <a:buSzPts val="800"/>
              <a:buChar char="►"/>
            </a:pPr>
            <a:r>
              <a:rPr lang="de-DE" sz="1000" dirty="0"/>
              <a:t>WRAP, 2022, Green </a:t>
            </a:r>
            <a:r>
              <a:rPr lang="de-DE" sz="1000" dirty="0" err="1"/>
              <a:t>Nudges</a:t>
            </a:r>
            <a:r>
              <a:rPr lang="de-DE" sz="1000" dirty="0"/>
              <a:t> </a:t>
            </a:r>
            <a:r>
              <a:rPr lang="de-DE" sz="1000" dirty="0" err="1"/>
              <a:t>Playbook</a:t>
            </a:r>
            <a:r>
              <a:rPr lang="de-DE" sz="1000" dirty="0"/>
              <a:t>, erstellt von Polly Davies, Genevieve </a:t>
            </a:r>
            <a:r>
              <a:rPr lang="de-DE" sz="1000" dirty="0" err="1"/>
              <a:t>Bassett</a:t>
            </a:r>
            <a:r>
              <a:rPr lang="de-DE" sz="1000" dirty="0"/>
              <a:t>, Mark Roberts und Rachel Gray</a:t>
            </a:r>
            <a:endParaRPr sz="1000" u="sng" dirty="0"/>
          </a:p>
          <a:p>
            <a:pPr marL="0" lvl="0" indent="0" algn="l" rtl="0">
              <a:spcBef>
                <a:spcPts val="2200"/>
              </a:spcBef>
              <a:spcAft>
                <a:spcPts val="0"/>
              </a:spcAft>
              <a:buSzPts val="800"/>
              <a:buNone/>
            </a:pPr>
            <a:r>
              <a:rPr lang="de-DE" sz="1000" i="1" dirty="0"/>
              <a:t>Alle grafischen Elemente wurden von </a:t>
            </a:r>
            <a:r>
              <a:rPr lang="de-DE" sz="1000" i="1" dirty="0" err="1"/>
              <a:t>Canva</a:t>
            </a:r>
            <a:r>
              <a:rPr lang="de-DE" sz="1000" i="1" dirty="0"/>
              <a:t> heruntergeladen und können kostenlos verwendet werden. </a:t>
            </a:r>
            <a:endParaRPr sz="1000" i="1" u="sng" dirty="0"/>
          </a:p>
        </p:txBody>
      </p:sp>
      <p:pic>
        <p:nvPicPr>
          <p:cNvPr id="405" name="Google Shape;405;p22"/>
          <p:cNvPicPr preferRelativeResize="0"/>
          <p:nvPr/>
        </p:nvPicPr>
        <p:blipFill rotWithShape="1">
          <a:blip r:embed="rId9">
            <a:alphaModFix/>
          </a:blip>
          <a:srcRect/>
          <a:stretch/>
        </p:blipFill>
        <p:spPr>
          <a:xfrm>
            <a:off x="7240555" y="100610"/>
            <a:ext cx="2033448" cy="426944"/>
          </a:xfrm>
          <a:prstGeom prst="rect">
            <a:avLst/>
          </a:prstGeom>
          <a:noFill/>
          <a:ln>
            <a:noFill/>
          </a:ln>
        </p:spPr>
      </p:pic>
      <p:pic>
        <p:nvPicPr>
          <p:cNvPr id="406" name="Google Shape;406;p22"/>
          <p:cNvPicPr preferRelativeResize="0"/>
          <p:nvPr/>
        </p:nvPicPr>
        <p:blipFill rotWithShape="1">
          <a:blip r:embed="rId10">
            <a:alphaModFix/>
          </a:blip>
          <a:srcRect/>
          <a:stretch/>
        </p:blipFill>
        <p:spPr>
          <a:xfrm>
            <a:off x="1776108" y="6218341"/>
            <a:ext cx="2327012" cy="420038"/>
          </a:xfrm>
          <a:prstGeom prst="rect">
            <a:avLst/>
          </a:prstGeom>
          <a:noFill/>
          <a:ln>
            <a:noFill/>
          </a:ln>
        </p:spPr>
      </p:pic>
      <p:pic>
        <p:nvPicPr>
          <p:cNvPr id="407" name="Google Shape;407;p22"/>
          <p:cNvPicPr preferRelativeResize="0"/>
          <p:nvPr/>
        </p:nvPicPr>
        <p:blipFill rotWithShape="1">
          <a:blip r:embed="rId11">
            <a:alphaModFix/>
          </a:blip>
          <a:srcRect/>
          <a:stretch/>
        </p:blipFill>
        <p:spPr>
          <a:xfrm>
            <a:off x="4516017" y="6352332"/>
            <a:ext cx="1303176" cy="286047"/>
          </a:xfrm>
          <a:prstGeom prst="rect">
            <a:avLst/>
          </a:prstGeom>
          <a:noFill/>
          <a:ln>
            <a:noFill/>
          </a:ln>
        </p:spPr>
      </p:pic>
      <p:pic>
        <p:nvPicPr>
          <p:cNvPr id="408" name="Google Shape;408;p22"/>
          <p:cNvPicPr preferRelativeResize="0"/>
          <p:nvPr/>
        </p:nvPicPr>
        <p:blipFill rotWithShape="1">
          <a:blip r:embed="rId12">
            <a:alphaModFix/>
          </a:blip>
          <a:srcRect/>
          <a:stretch/>
        </p:blipFill>
        <p:spPr>
          <a:xfrm>
            <a:off x="655000" y="6218341"/>
            <a:ext cx="416638" cy="5891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Austausch</a:t>
            </a:r>
            <a:endParaRPr lang="en-GB" dirty="0"/>
          </a:p>
        </p:txBody>
      </p:sp>
      <p:sp>
        <p:nvSpPr>
          <p:cNvPr id="3" name="Textplatzhalter 2"/>
          <p:cNvSpPr>
            <a:spLocks noGrp="1"/>
          </p:cNvSpPr>
          <p:nvPr>
            <p:ph type="body" idx="1"/>
          </p:nvPr>
        </p:nvSpPr>
        <p:spPr>
          <a:xfrm>
            <a:off x="677334" y="2160589"/>
            <a:ext cx="9158042" cy="3880773"/>
          </a:xfrm>
        </p:spPr>
        <p:txBody>
          <a:bodyPr/>
          <a:lstStyle/>
          <a:p>
            <a:pPr marL="137160" indent="0">
              <a:buNone/>
            </a:pPr>
            <a:r>
              <a:rPr lang="de-DE" sz="3600" dirty="0"/>
              <a:t>Wenn du Chef oder Chefin einer großen Firma wärst, was würdest du machen, damit die Firma nachhaltiger ist</a:t>
            </a:r>
            <a:r>
              <a:rPr lang="de-DE" sz="3600" dirty="0" smtClean="0"/>
              <a:t>?</a:t>
            </a:r>
            <a:endParaRPr lang="en-GB" sz="3600" dirty="0"/>
          </a:p>
          <a:p>
            <a:pPr marL="137160" indent="0">
              <a:buNone/>
            </a:pPr>
            <a:endParaRPr lang="en-GB" dirty="0"/>
          </a:p>
        </p:txBody>
      </p:sp>
    </p:spTree>
    <p:extLst>
      <p:ext uri="{BB962C8B-B14F-4D97-AF65-F5344CB8AC3E}">
        <p14:creationId xmlns:p14="http://schemas.microsoft.com/office/powerpoint/2010/main" val="1394165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
          <p:cNvSpPr txBox="1">
            <a:spLocks noGrp="1"/>
          </p:cNvSpPr>
          <p:nvPr>
            <p:ph type="title"/>
          </p:nvPr>
        </p:nvSpPr>
        <p:spPr>
          <a:xfrm>
            <a:off x="677334" y="712085"/>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Schlüsselwörter</a:t>
            </a:r>
            <a:endParaRPr dirty="0"/>
          </a:p>
        </p:txBody>
      </p:sp>
      <p:pic>
        <p:nvPicPr>
          <p:cNvPr id="171" name="Google Shape;171;p3"/>
          <p:cNvPicPr preferRelativeResize="0">
            <a:picLocks noGrp="1"/>
          </p:cNvPicPr>
          <p:nvPr>
            <p:ph type="body" idx="1"/>
          </p:nvPr>
        </p:nvPicPr>
        <p:blipFill rotWithShape="1">
          <a:blip r:embed="rId3">
            <a:alphaModFix/>
          </a:blip>
          <a:srcRect/>
          <a:stretch/>
        </p:blipFill>
        <p:spPr>
          <a:xfrm>
            <a:off x="4103120" y="415788"/>
            <a:ext cx="492715" cy="1003679"/>
          </a:xfrm>
          <a:prstGeom prst="rect">
            <a:avLst/>
          </a:prstGeom>
          <a:noFill/>
          <a:ln>
            <a:noFill/>
          </a:ln>
        </p:spPr>
      </p:pic>
      <p:pic>
        <p:nvPicPr>
          <p:cNvPr id="173" name="Google Shape;173;p3"/>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174" name="Google Shape;174;p3"/>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175" name="Google Shape;175;p3"/>
          <p:cNvPicPr preferRelativeResize="0"/>
          <p:nvPr/>
        </p:nvPicPr>
        <p:blipFill rotWithShape="1">
          <a:blip r:embed="rId6">
            <a:alphaModFix/>
          </a:blip>
          <a:srcRect/>
          <a:stretch/>
        </p:blipFill>
        <p:spPr>
          <a:xfrm>
            <a:off x="655000" y="6218341"/>
            <a:ext cx="416638" cy="589174"/>
          </a:xfrm>
          <a:prstGeom prst="rect">
            <a:avLst/>
          </a:prstGeom>
          <a:noFill/>
          <a:ln>
            <a:noFill/>
          </a:ln>
        </p:spPr>
      </p:pic>
      <p:sp>
        <p:nvSpPr>
          <p:cNvPr id="176" name="Google Shape;176;p3"/>
          <p:cNvSpPr txBo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marR="0" lvl="0" indent="-342900" algn="l" rtl="0">
              <a:spcBef>
                <a:spcPts val="0"/>
              </a:spcBef>
              <a:spcAft>
                <a:spcPts val="0"/>
              </a:spcAft>
              <a:buClr>
                <a:schemeClr val="accent1"/>
              </a:buClr>
              <a:buSzPts val="1600"/>
              <a:buFont typeface="Noto Sans Symbols"/>
              <a:buChar char="►"/>
            </a:pPr>
            <a:r>
              <a:rPr lang="de-DE" sz="2400" dirty="0" err="1" smtClean="0">
                <a:solidFill>
                  <a:srgbClr val="3F3F3F"/>
                </a:solidFill>
                <a:latin typeface="Trebuchet MS"/>
                <a:sym typeface="Trebuchet MS"/>
              </a:rPr>
              <a:t>Nudging</a:t>
            </a:r>
            <a:r>
              <a:rPr lang="de-DE" sz="2400" dirty="0" smtClean="0">
                <a:solidFill>
                  <a:srgbClr val="3F3F3F"/>
                </a:solidFill>
                <a:latin typeface="Trebuchet MS"/>
                <a:sym typeface="Trebuchet MS"/>
              </a:rPr>
              <a:t> = Anstöße / sanfte Eingriffe von außen für mehr Nachhaltigkeit</a:t>
            </a:r>
            <a:endParaRPr sz="1600" dirty="0"/>
          </a:p>
          <a:p>
            <a:pPr marL="342900" marR="0" lvl="0" indent="-342900" algn="l" rtl="0">
              <a:spcBef>
                <a:spcPts val="2200"/>
              </a:spcBef>
              <a:spcAft>
                <a:spcPts val="0"/>
              </a:spcAft>
              <a:buClr>
                <a:schemeClr val="accent1"/>
              </a:buClr>
              <a:buSzPts val="1600"/>
              <a:buFont typeface="Noto Sans Symbols"/>
              <a:buChar char="►"/>
            </a:pPr>
            <a:r>
              <a:rPr lang="de-DE" sz="2400" dirty="0" smtClean="0">
                <a:solidFill>
                  <a:srgbClr val="3F3F3F"/>
                </a:solidFill>
                <a:latin typeface="Trebuchet MS"/>
                <a:ea typeface="Trebuchet MS"/>
                <a:cs typeface="Trebuchet MS"/>
                <a:sym typeface="Trebuchet MS"/>
              </a:rPr>
              <a:t>Transformation der Nachhaltigkeit</a:t>
            </a:r>
            <a:endParaRPr sz="1600" dirty="0"/>
          </a:p>
          <a:p>
            <a:pPr marL="342900" marR="0" lvl="0" indent="-342900" algn="l" rtl="0">
              <a:spcBef>
                <a:spcPts val="2200"/>
              </a:spcBef>
              <a:spcAft>
                <a:spcPts val="0"/>
              </a:spcAft>
              <a:buClr>
                <a:schemeClr val="accent1"/>
              </a:buClr>
              <a:buSzPts val="1600"/>
              <a:buFont typeface="Noto Sans Symbols"/>
              <a:buChar char="►"/>
            </a:pPr>
            <a:r>
              <a:rPr lang="de-DE" sz="2400" dirty="0">
                <a:solidFill>
                  <a:srgbClr val="3F3F3F"/>
                </a:solidFill>
                <a:latin typeface="Trebuchet MS"/>
                <a:ea typeface="Trebuchet MS"/>
                <a:cs typeface="Trebuchet MS"/>
                <a:sym typeface="Trebuchet MS"/>
              </a:rPr>
              <a:t>Recycling und Wiederverwendung</a:t>
            </a:r>
            <a:endParaRPr sz="1600" dirty="0"/>
          </a:p>
          <a:p>
            <a:pPr marL="342900" marR="0" lvl="0" indent="-342900" algn="l" rtl="0">
              <a:spcBef>
                <a:spcPts val="2200"/>
              </a:spcBef>
              <a:spcAft>
                <a:spcPts val="0"/>
              </a:spcAft>
              <a:buClr>
                <a:schemeClr val="accent1"/>
              </a:buClr>
              <a:buSzPts val="1600"/>
              <a:buFont typeface="Noto Sans Symbols"/>
              <a:buChar char="►"/>
            </a:pPr>
            <a:r>
              <a:rPr lang="de-DE" sz="2400" dirty="0" smtClean="0">
                <a:solidFill>
                  <a:schemeClr val="dk1"/>
                </a:solidFill>
                <a:latin typeface="Trebuchet MS"/>
                <a:ea typeface="Trebuchet MS"/>
                <a:cs typeface="Trebuchet MS"/>
                <a:sym typeface="Trebuchet MS"/>
              </a:rPr>
              <a:t>Ökologisches Bewusstsein</a:t>
            </a:r>
            <a:endParaRPr sz="2400" b="1" dirty="0">
              <a:solidFill>
                <a:schemeClr val="dk1"/>
              </a:solidFill>
              <a:latin typeface="Trebuchet MS"/>
              <a:ea typeface="Trebuchet MS"/>
              <a:cs typeface="Trebuchet MS"/>
              <a:sym typeface="Trebuchet MS"/>
            </a:endParaRPr>
          </a:p>
          <a:p>
            <a:pPr marL="0" marR="0" lvl="0" indent="0" algn="l" rtl="0">
              <a:spcBef>
                <a:spcPts val="2200"/>
              </a:spcBef>
              <a:spcAft>
                <a:spcPts val="0"/>
              </a:spcAft>
              <a:buClr>
                <a:schemeClr val="accent1"/>
              </a:buClr>
              <a:buSzPts val="1440"/>
              <a:buFont typeface="Noto Sans Symbols"/>
              <a:buNone/>
            </a:pPr>
            <a:endParaRPr sz="1800" dirty="0">
              <a:solidFill>
                <a:srgbClr val="3F3F3F"/>
              </a:solidFill>
              <a:latin typeface="Trebuchet MS"/>
              <a:ea typeface="Trebuchet MS"/>
              <a:cs typeface="Trebuchet MS"/>
              <a:sym typeface="Trebuchet MS"/>
            </a:endParaRPr>
          </a:p>
          <a:p>
            <a:pPr marL="342900" marR="0" lvl="0" indent="-251459" algn="l" rtl="0">
              <a:spcBef>
                <a:spcPts val="2200"/>
              </a:spcBef>
              <a:spcAft>
                <a:spcPts val="0"/>
              </a:spcAft>
              <a:buClr>
                <a:schemeClr val="accent1"/>
              </a:buClr>
              <a:buSzPts val="1440"/>
              <a:buFont typeface="Noto Sans Symbols"/>
              <a:buNone/>
            </a:pPr>
            <a:endParaRPr sz="1800" dirty="0">
              <a:solidFill>
                <a:srgbClr val="3F3F3F"/>
              </a:solidFill>
              <a:latin typeface="Trebuchet MS"/>
              <a:ea typeface="Trebuchet MS"/>
              <a:cs typeface="Trebuchet MS"/>
              <a:sym typeface="Trebuchet MS"/>
            </a:endParaRPr>
          </a:p>
        </p:txBody>
      </p:sp>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Einführung </a:t>
            </a:r>
            <a:endParaRPr/>
          </a:p>
        </p:txBody>
      </p:sp>
      <p:sp>
        <p:nvSpPr>
          <p:cNvPr id="182" name="Google Shape;182;p4"/>
          <p:cNvSpPr txBox="1">
            <a:spLocks noGrp="1"/>
          </p:cNvSpPr>
          <p:nvPr>
            <p:ph type="body" idx="1"/>
          </p:nvPr>
        </p:nvSpPr>
        <p:spPr>
          <a:xfrm>
            <a:off x="655000" y="1781448"/>
            <a:ext cx="8596668" cy="3880773"/>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SzPct val="80000"/>
              <a:buChar char="►"/>
            </a:pPr>
            <a:r>
              <a:rPr lang="de-DE" sz="2400" dirty="0"/>
              <a:t>Täglich erhalten wir Botschaften in verschiedenen Formaten, die </a:t>
            </a:r>
            <a:r>
              <a:rPr lang="de-DE" sz="2400" dirty="0" smtClean="0"/>
              <a:t>uns </a:t>
            </a:r>
            <a:r>
              <a:rPr lang="de-DE" sz="2400" dirty="0"/>
              <a:t>dazu ermutigen, </a:t>
            </a:r>
            <a:r>
              <a:rPr lang="de-DE" sz="2400" dirty="0" err="1" smtClean="0"/>
              <a:t>ein:e</a:t>
            </a:r>
            <a:r>
              <a:rPr lang="de-DE" sz="2400" dirty="0" smtClean="0"/>
              <a:t> </a:t>
            </a:r>
            <a:r>
              <a:rPr lang="de-DE" sz="2400" dirty="0" err="1" smtClean="0"/>
              <a:t>bewusste:r</a:t>
            </a:r>
            <a:r>
              <a:rPr lang="de-DE" sz="2400" dirty="0" smtClean="0"/>
              <a:t> </a:t>
            </a:r>
            <a:r>
              <a:rPr lang="de-DE" sz="2400" dirty="0" err="1" smtClean="0"/>
              <a:t>Verbraucher:in</a:t>
            </a:r>
            <a:r>
              <a:rPr lang="de-DE" sz="2400" dirty="0" smtClean="0"/>
              <a:t> </a:t>
            </a:r>
            <a:r>
              <a:rPr lang="de-DE" sz="2400" dirty="0"/>
              <a:t>zu werden, </a:t>
            </a:r>
            <a:r>
              <a:rPr lang="de-DE" sz="2400" dirty="0" err="1" smtClean="0"/>
              <a:t>der:die</a:t>
            </a:r>
            <a:r>
              <a:rPr lang="de-DE" sz="2400" dirty="0" smtClean="0"/>
              <a:t> </a:t>
            </a:r>
            <a:r>
              <a:rPr lang="de-DE" sz="2400" dirty="0"/>
              <a:t>sich aktiv um die Umwelt </a:t>
            </a:r>
            <a:r>
              <a:rPr lang="de-DE" sz="2400" dirty="0" smtClean="0"/>
              <a:t>kümmert.</a:t>
            </a:r>
            <a:endParaRPr dirty="0"/>
          </a:p>
          <a:p>
            <a:pPr marL="342900" lvl="0" indent="-342900" algn="l" rtl="0">
              <a:spcBef>
                <a:spcPts val="2200"/>
              </a:spcBef>
              <a:spcAft>
                <a:spcPts val="0"/>
              </a:spcAft>
              <a:buSzPct val="80000"/>
              <a:buChar char="►"/>
            </a:pPr>
            <a:r>
              <a:rPr lang="de-DE" sz="2400" dirty="0"/>
              <a:t>Der Umfang solcher Vorschläge, die sich an </a:t>
            </a:r>
            <a:r>
              <a:rPr lang="de-DE" sz="2400" dirty="0" err="1" smtClean="0"/>
              <a:t>Arbeitnehmer:innen</a:t>
            </a:r>
            <a:r>
              <a:rPr lang="de-DE" sz="2400" dirty="0" smtClean="0"/>
              <a:t> oder Auszubildende </a:t>
            </a:r>
            <a:r>
              <a:rPr lang="de-DE" sz="2400" dirty="0"/>
              <a:t>in der </a:t>
            </a:r>
            <a:r>
              <a:rPr lang="de-DE" sz="2400" dirty="0" smtClean="0"/>
              <a:t>Berufsbildung </a:t>
            </a:r>
            <a:r>
              <a:rPr lang="de-DE" sz="2400" dirty="0"/>
              <a:t>richten, ist jedoch deutlich </a:t>
            </a:r>
            <a:r>
              <a:rPr lang="de-DE" sz="2400" dirty="0" smtClean="0"/>
              <a:t>geringer.</a:t>
            </a:r>
            <a:endParaRPr dirty="0"/>
          </a:p>
          <a:p>
            <a:pPr marL="342900" lvl="0" indent="-342900" algn="l" rtl="0">
              <a:spcBef>
                <a:spcPts val="2200"/>
              </a:spcBef>
              <a:spcAft>
                <a:spcPts val="0"/>
              </a:spcAft>
              <a:buSzPct val="80000"/>
              <a:buChar char="►"/>
            </a:pPr>
            <a:r>
              <a:rPr lang="de-DE" sz="2400" dirty="0"/>
              <a:t>Üblicherweise wird der Weg zur Nachhaltigkeit mit organisatorischen Anstrengungen in Verbindung gebracht, während wir in Wirklichkeit eine </a:t>
            </a:r>
            <a:r>
              <a:rPr lang="de-DE" sz="2400" dirty="0" smtClean="0"/>
              <a:t>nachhaltige </a:t>
            </a:r>
            <a:r>
              <a:rPr lang="de-DE" sz="2400" dirty="0"/>
              <a:t>Zukunft </a:t>
            </a:r>
            <a:r>
              <a:rPr lang="de-DE" sz="2400" dirty="0" smtClean="0"/>
              <a:t>erreichen können, </a:t>
            </a:r>
            <a:r>
              <a:rPr lang="de-DE" sz="2400" dirty="0"/>
              <a:t>wenn es </a:t>
            </a:r>
            <a:r>
              <a:rPr lang="de-DE" sz="2400" dirty="0" smtClean="0"/>
              <a:t>eine Angleichung in den folgenden Punkten gibt:</a:t>
            </a:r>
            <a:r>
              <a:rPr lang="de-DE" sz="2400" dirty="0"/>
              <a:t/>
            </a:r>
            <a:br>
              <a:rPr lang="de-DE" sz="2400" dirty="0"/>
            </a:br>
            <a:r>
              <a:rPr lang="de-DE" sz="2400" dirty="0"/>
              <a:t> </a:t>
            </a:r>
            <a:br>
              <a:rPr lang="de-DE" sz="2400" dirty="0"/>
            </a:br>
            <a:r>
              <a:rPr lang="de-DE" sz="2400" dirty="0">
                <a:solidFill>
                  <a:srgbClr val="00B050"/>
                </a:solidFill>
              </a:rPr>
              <a:t>a. </a:t>
            </a:r>
            <a:r>
              <a:rPr lang="de-DE" sz="2400" dirty="0"/>
              <a:t>der </a:t>
            </a:r>
            <a:r>
              <a:rPr lang="de-DE" sz="2400" dirty="0" smtClean="0"/>
              <a:t>Umweltstrategie und </a:t>
            </a:r>
            <a:r>
              <a:rPr lang="de-DE" sz="2400" dirty="0"/>
              <a:t>der </a:t>
            </a:r>
            <a:r>
              <a:rPr lang="de-DE" sz="2400" dirty="0" smtClean="0"/>
              <a:t>Politik</a:t>
            </a:r>
            <a:br>
              <a:rPr lang="de-DE" sz="2400" dirty="0" smtClean="0"/>
            </a:br>
            <a:r>
              <a:rPr lang="de-DE" sz="2400" dirty="0" smtClean="0">
                <a:solidFill>
                  <a:srgbClr val="00B050"/>
                </a:solidFill>
              </a:rPr>
              <a:t>b</a:t>
            </a:r>
            <a:r>
              <a:rPr lang="de-DE" sz="2400" dirty="0">
                <a:solidFill>
                  <a:srgbClr val="00B050"/>
                </a:solidFill>
              </a:rPr>
              <a:t>. </a:t>
            </a:r>
            <a:r>
              <a:rPr lang="de-DE" sz="2400" dirty="0" smtClean="0"/>
              <a:t>der </a:t>
            </a:r>
            <a:r>
              <a:rPr lang="de-DE" sz="2400" dirty="0"/>
              <a:t>individuellen und kollektiven Bemühungen </a:t>
            </a:r>
            <a:r>
              <a:rPr lang="de-DE" sz="2400" dirty="0" smtClean="0"/>
              <a:t>von </a:t>
            </a:r>
            <a:r>
              <a:rPr lang="de-DE" sz="2400" dirty="0" err="1" smtClean="0"/>
              <a:t>Arbeitnehmer:innen</a:t>
            </a:r>
            <a:endParaRPr dirty="0"/>
          </a:p>
        </p:txBody>
      </p:sp>
      <p:pic>
        <p:nvPicPr>
          <p:cNvPr id="183" name="Google Shape;183;p4"/>
          <p:cNvPicPr preferRelativeResize="0"/>
          <p:nvPr/>
        </p:nvPicPr>
        <p:blipFill rotWithShape="1">
          <a:blip r:embed="rId3">
            <a:alphaModFix/>
          </a:blip>
          <a:srcRect/>
          <a:stretch/>
        </p:blipFill>
        <p:spPr>
          <a:xfrm>
            <a:off x="7240555" y="100610"/>
            <a:ext cx="2033448" cy="426944"/>
          </a:xfrm>
          <a:prstGeom prst="rect">
            <a:avLst/>
          </a:prstGeom>
          <a:noFill/>
          <a:ln>
            <a:noFill/>
          </a:ln>
        </p:spPr>
      </p:pic>
      <p:pic>
        <p:nvPicPr>
          <p:cNvPr id="184" name="Google Shape;184;p4"/>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185" name="Google Shape;185;p4"/>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186" name="Google Shape;186;p4"/>
          <p:cNvPicPr preferRelativeResize="0"/>
          <p:nvPr/>
        </p:nvPicPr>
        <p:blipFill rotWithShape="1">
          <a:blip r:embed="rId6">
            <a:alphaModFix/>
          </a:blip>
          <a:srcRect/>
          <a:stretch/>
        </p:blipFill>
        <p:spPr>
          <a:xfrm>
            <a:off x="655000" y="6218341"/>
            <a:ext cx="416638" cy="589174"/>
          </a:xfrm>
          <a:prstGeom prst="rect">
            <a:avLst/>
          </a:prstGeom>
          <a:noFill/>
          <a:ln>
            <a:noFill/>
          </a:ln>
        </p:spPr>
      </p:pic>
      <p:pic>
        <p:nvPicPr>
          <p:cNvPr id="187" name="Google Shape;187;p4"/>
          <p:cNvPicPr preferRelativeResize="0"/>
          <p:nvPr/>
        </p:nvPicPr>
        <p:blipFill rotWithShape="1">
          <a:blip r:embed="rId7">
            <a:alphaModFix/>
          </a:blip>
          <a:srcRect/>
          <a:stretch/>
        </p:blipFill>
        <p:spPr>
          <a:xfrm rot="-526398">
            <a:off x="3610313" y="414594"/>
            <a:ext cx="985615" cy="95220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2">
                                            <p:txEl>
                                              <p:pRg st="0" end="0"/>
                                            </p:txEl>
                                          </p:spTgt>
                                        </p:tgtEl>
                                        <p:attrNameLst>
                                          <p:attrName>style.visibility</p:attrName>
                                        </p:attrNameLst>
                                      </p:cBhvr>
                                      <p:to>
                                        <p:strVal val="visible"/>
                                      </p:to>
                                    </p:set>
                                    <p:animEffect transition="in" filter="fade">
                                      <p:cBhvr>
                                        <p:cTn id="7" dur="500"/>
                                        <p:tgtEl>
                                          <p:spTgt spid="1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2">
                                            <p:txEl>
                                              <p:pRg st="1" end="1"/>
                                            </p:txEl>
                                          </p:spTgt>
                                        </p:tgtEl>
                                        <p:attrNameLst>
                                          <p:attrName>style.visibility</p:attrName>
                                        </p:attrNameLst>
                                      </p:cBhvr>
                                      <p:to>
                                        <p:strVal val="visible"/>
                                      </p:to>
                                    </p:set>
                                    <p:animEffect transition="in" filter="fade">
                                      <p:cBhvr>
                                        <p:cTn id="12" dur="500"/>
                                        <p:tgtEl>
                                          <p:spTgt spid="1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2">
                                            <p:txEl>
                                              <p:pRg st="2" end="2"/>
                                            </p:txEl>
                                          </p:spTgt>
                                        </p:tgtEl>
                                        <p:attrNameLst>
                                          <p:attrName>style.visibility</p:attrName>
                                        </p:attrNameLst>
                                      </p:cBhvr>
                                      <p:to>
                                        <p:strVal val="visible"/>
                                      </p:to>
                                    </p:set>
                                    <p:animEffect transition="in" filter="fade">
                                      <p:cBhvr>
                                        <p:cTn id="17" dur="500"/>
                                        <p:tgtEl>
                                          <p:spTgt spid="1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err="1"/>
              <a:t>Einführung</a:t>
            </a:r>
            <a:r>
              <a:rPr lang="de-DE" dirty="0"/>
              <a:t/>
            </a:r>
            <a:br>
              <a:rPr lang="de-DE" dirty="0"/>
            </a:br>
            <a:r>
              <a:rPr lang="de-DE" sz="2800" dirty="0"/>
              <a:t>Das Verhalten verstehen </a:t>
            </a:r>
            <a:endParaRPr dirty="0"/>
          </a:p>
        </p:txBody>
      </p:sp>
      <p:sp>
        <p:nvSpPr>
          <p:cNvPr id="193" name="Google Shape;193;p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ts val="1920"/>
              <a:buChar char="►"/>
            </a:pPr>
            <a:r>
              <a:rPr lang="de-DE" sz="2400" dirty="0"/>
              <a:t>Lassen Sie uns auf die Unterscheidung zwischen </a:t>
            </a:r>
            <a:r>
              <a:rPr lang="de-DE" sz="2400" dirty="0" err="1" smtClean="0"/>
              <a:t>Verbraucher:in</a:t>
            </a:r>
            <a:r>
              <a:rPr lang="de-DE" sz="2400" dirty="0" smtClean="0"/>
              <a:t> </a:t>
            </a:r>
            <a:r>
              <a:rPr lang="de-DE" sz="2400" dirty="0"/>
              <a:t>und </a:t>
            </a:r>
            <a:r>
              <a:rPr lang="de-DE" sz="2400" dirty="0" err="1" smtClean="0"/>
              <a:t>Arbeitnehmer:in</a:t>
            </a:r>
            <a:r>
              <a:rPr lang="de-DE" sz="2400" dirty="0" smtClean="0"/>
              <a:t> </a:t>
            </a:r>
            <a:r>
              <a:rPr lang="de-DE" sz="2400" dirty="0"/>
              <a:t>eingehen. Ein und dieselbe Person, die diese beiden Identitäten innehat, kann je nach Kontext unterschiedliche Entscheidungen in Bezug auf </a:t>
            </a:r>
            <a:r>
              <a:rPr lang="de-DE" sz="2400" dirty="0" smtClean="0"/>
              <a:t>ihr Verhalten in puncto Nachhaltigkeit treffen. </a:t>
            </a:r>
            <a:endParaRPr dirty="0"/>
          </a:p>
          <a:p>
            <a:pPr marL="342900" lvl="0" indent="-342900">
              <a:spcBef>
                <a:spcPts val="2200"/>
              </a:spcBef>
              <a:buSzPts val="1920"/>
            </a:pPr>
            <a:r>
              <a:rPr lang="de-DE" sz="2400" dirty="0"/>
              <a:t>Dies kann auf die </a:t>
            </a:r>
            <a:r>
              <a:rPr lang="de-AT" sz="2400" dirty="0" err="1" smtClean="0"/>
              <a:t>Kompartmentalisierung</a:t>
            </a:r>
            <a:r>
              <a:rPr lang="de-AT" sz="2400" dirty="0" smtClean="0"/>
              <a:t> </a:t>
            </a:r>
            <a:r>
              <a:rPr lang="de-DE" sz="2400" dirty="0" smtClean="0"/>
              <a:t>zurückgeführt </a:t>
            </a:r>
            <a:r>
              <a:rPr lang="de-DE" sz="2400" dirty="0"/>
              <a:t>werden (Fast Company, 2019), was bedeutet, dass </a:t>
            </a:r>
            <a:r>
              <a:rPr lang="de-DE" sz="2400" dirty="0" err="1" smtClean="0"/>
              <a:t>der:die</a:t>
            </a:r>
            <a:r>
              <a:rPr lang="de-DE" sz="2400" dirty="0" smtClean="0"/>
              <a:t> </a:t>
            </a:r>
            <a:r>
              <a:rPr lang="de-DE" sz="2400" dirty="0"/>
              <a:t>Einzelne Arbeit und Leben trennt und </a:t>
            </a:r>
            <a:r>
              <a:rPr lang="de-DE" sz="2400" dirty="0" err="1" smtClean="0"/>
              <a:t>sein:ihr</a:t>
            </a:r>
            <a:r>
              <a:rPr lang="de-DE" sz="2400" dirty="0" smtClean="0"/>
              <a:t> </a:t>
            </a:r>
            <a:r>
              <a:rPr lang="de-DE" sz="2400" dirty="0"/>
              <a:t>Verhalten entsprechend </a:t>
            </a:r>
            <a:r>
              <a:rPr lang="de-DE" sz="2400" dirty="0" smtClean="0"/>
              <a:t>anpasst. </a:t>
            </a:r>
            <a:endParaRPr dirty="0"/>
          </a:p>
          <a:p>
            <a:pPr marL="342900" lvl="0" indent="-342900" algn="l" rtl="0">
              <a:spcBef>
                <a:spcPts val="2200"/>
              </a:spcBef>
              <a:spcAft>
                <a:spcPts val="0"/>
              </a:spcAft>
              <a:buSzPts val="1920"/>
              <a:buChar char="►"/>
            </a:pPr>
            <a:r>
              <a:rPr lang="de-DE" sz="2400" dirty="0"/>
              <a:t>Um die Nachhaltigkeit zu fördern, ist es daher von Vorteil, die gleiche Zielgruppe </a:t>
            </a:r>
            <a:r>
              <a:rPr lang="de-DE" sz="2400" dirty="0" smtClean="0"/>
              <a:t>so anzusprechen, dass sie sowohl als </a:t>
            </a:r>
            <a:r>
              <a:rPr lang="de-DE" sz="2400" dirty="0" err="1" smtClean="0"/>
              <a:t>Verbraucher:in</a:t>
            </a:r>
            <a:r>
              <a:rPr lang="de-DE" sz="2400" dirty="0" smtClean="0"/>
              <a:t> und als </a:t>
            </a:r>
            <a:r>
              <a:rPr lang="de-DE" sz="2400" dirty="0" err="1" smtClean="0"/>
              <a:t>Arbeitnehmer:in</a:t>
            </a:r>
            <a:r>
              <a:rPr lang="de-DE" sz="2400" dirty="0" smtClean="0"/>
              <a:t> nachhaltig handelt.</a:t>
            </a:r>
            <a:endParaRPr dirty="0"/>
          </a:p>
        </p:txBody>
      </p:sp>
      <p:pic>
        <p:nvPicPr>
          <p:cNvPr id="195" name="Google Shape;195;p5"/>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96" name="Google Shape;196;p5"/>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97" name="Google Shape;197;p5"/>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98" name="Google Shape;198;p5"/>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1"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2"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3">
                                            <p:txEl>
                                              <p:pRg st="0" end="0"/>
                                            </p:txEl>
                                          </p:spTgt>
                                        </p:tgtEl>
                                        <p:attrNameLst>
                                          <p:attrName>style.visibility</p:attrName>
                                        </p:attrNameLst>
                                      </p:cBhvr>
                                      <p:to>
                                        <p:strVal val="visible"/>
                                      </p:to>
                                    </p:set>
                                    <p:animEffect transition="in" filter="fade">
                                      <p:cBhvr>
                                        <p:cTn id="7" dur="500"/>
                                        <p:tgtEl>
                                          <p:spTgt spid="1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3">
                                            <p:txEl>
                                              <p:pRg st="1" end="1"/>
                                            </p:txEl>
                                          </p:spTgt>
                                        </p:tgtEl>
                                        <p:attrNameLst>
                                          <p:attrName>style.visibility</p:attrName>
                                        </p:attrNameLst>
                                      </p:cBhvr>
                                      <p:to>
                                        <p:strVal val="visible"/>
                                      </p:to>
                                    </p:set>
                                    <p:animEffect transition="in" filter="fade">
                                      <p:cBhvr>
                                        <p:cTn id="12" dur="500"/>
                                        <p:tgtEl>
                                          <p:spTgt spid="1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3">
                                            <p:txEl>
                                              <p:pRg st="2" end="2"/>
                                            </p:txEl>
                                          </p:spTgt>
                                        </p:tgtEl>
                                        <p:attrNameLst>
                                          <p:attrName>style.visibility</p:attrName>
                                        </p:attrNameLst>
                                      </p:cBhvr>
                                      <p:to>
                                        <p:strVal val="visible"/>
                                      </p:to>
                                    </p:set>
                                    <p:animEffect transition="in" filter="fade">
                                      <p:cBhvr>
                                        <p:cTn id="17" dur="500"/>
                                        <p:tgtEl>
                                          <p:spTgt spid="1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ts val="1920"/>
              <a:buChar char="►"/>
            </a:pPr>
            <a:r>
              <a:rPr lang="de-DE" sz="2400" dirty="0"/>
              <a:t>Ein hervorragendes Instrument zur </a:t>
            </a:r>
            <a:r>
              <a:rPr lang="de-DE" sz="2400" dirty="0" smtClean="0"/>
              <a:t>Verbesserung der Nachhaltigkeit sind gesetzte Verhaltensanstöße (Green </a:t>
            </a:r>
            <a:r>
              <a:rPr lang="de-DE" sz="2400" dirty="0" err="1" smtClean="0"/>
              <a:t>Nudging</a:t>
            </a:r>
            <a:r>
              <a:rPr lang="de-DE" sz="2400" dirty="0" smtClean="0"/>
              <a:t>). </a:t>
            </a:r>
            <a:r>
              <a:rPr lang="de-DE" sz="2400" dirty="0" err="1"/>
              <a:t>Nudges</a:t>
            </a:r>
            <a:r>
              <a:rPr lang="de-DE" sz="2400" dirty="0"/>
              <a:t> stammen aus der Verhaltensökonomie und sind subtile Vorschläge und sanfte Versuche, den Einzelnen zu bestimmten Entscheidungen zu bewegen. Sie werden als "grün" bezeichnet, wenn die Entscheidung Umweltbelange betrifft (Andersen und </a:t>
            </a:r>
            <a:r>
              <a:rPr lang="de-DE" sz="2400" dirty="0" err="1"/>
              <a:t>Halpern</a:t>
            </a:r>
            <a:r>
              <a:rPr lang="de-DE" sz="2400" dirty="0"/>
              <a:t>, 2020).</a:t>
            </a:r>
            <a:endParaRPr dirty="0"/>
          </a:p>
          <a:p>
            <a:pPr marL="342900" lvl="0" indent="-342900" algn="l" rtl="0">
              <a:spcBef>
                <a:spcPts val="2200"/>
              </a:spcBef>
              <a:spcAft>
                <a:spcPts val="0"/>
              </a:spcAft>
              <a:buSzPts val="1920"/>
              <a:buChar char="►"/>
            </a:pPr>
            <a:r>
              <a:rPr lang="de-DE" sz="2400" dirty="0"/>
              <a:t>In seiner einfachsten Form kann ein grüner Anstoß ein Schild über einer Recycling-Tonne sein, auf dem steht: "Vergessen Sie nicht, heute zu recyceln!", um die </a:t>
            </a:r>
            <a:r>
              <a:rPr lang="de-DE" sz="2400" dirty="0" smtClean="0"/>
              <a:t>angesprochenen Personen </a:t>
            </a:r>
            <a:r>
              <a:rPr lang="de-DE" sz="2400" dirty="0"/>
              <a:t>daran zu erinnern, dass sie recyceln sollten, anstatt sie dazu zu zwingen. </a:t>
            </a:r>
            <a:endParaRPr sz="2400" dirty="0"/>
          </a:p>
        </p:txBody>
      </p:sp>
      <p:pic>
        <p:nvPicPr>
          <p:cNvPr id="205" name="Google Shape;205;p6"/>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06" name="Google Shape;206;p6"/>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07" name="Google Shape;207;p6"/>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08" name="Google Shape;208;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Einführung</a:t>
            </a:r>
            <a:br>
              <a:rPr lang="de-DE"/>
            </a:br>
            <a:r>
              <a:rPr lang="de-DE" sz="2800"/>
              <a:t>Das Verhalten verstehen </a:t>
            </a:r>
            <a:endParaRPr/>
          </a:p>
        </p:txBody>
      </p:sp>
      <p:pic>
        <p:nvPicPr>
          <p:cNvPr id="209" name="Google Shape;209;p6"/>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1"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2"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3">
                                            <p:txEl>
                                              <p:pRg st="0" end="0"/>
                                            </p:txEl>
                                          </p:spTgt>
                                        </p:tgtEl>
                                        <p:attrNameLst>
                                          <p:attrName>style.visibility</p:attrName>
                                        </p:attrNameLst>
                                      </p:cBhvr>
                                      <p:to>
                                        <p:strVal val="visible"/>
                                      </p:to>
                                    </p:set>
                                    <p:animEffect transition="in" filter="fade">
                                      <p:cBhvr>
                                        <p:cTn id="7" dur="500"/>
                                        <p:tgtEl>
                                          <p:spTgt spid="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3">
                                            <p:txEl>
                                              <p:pRg st="1" end="1"/>
                                            </p:txEl>
                                          </p:spTgt>
                                        </p:tgtEl>
                                        <p:attrNameLst>
                                          <p:attrName>style.visibility</p:attrName>
                                        </p:attrNameLst>
                                      </p:cBhvr>
                                      <p:to>
                                        <p:strVal val="visible"/>
                                      </p:to>
                                    </p:set>
                                    <p:animEffect transition="in" filter="fade">
                                      <p:cBhvr>
                                        <p:cTn id="12" dur="500"/>
                                        <p:tgtEl>
                                          <p:spTgt spid="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7"/>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de-DE" sz="2400" dirty="0"/>
              <a:t>Nachdem wir die theoretischen Grundlagen geschaffen haben, können wir nun einige beispielhafte praktische Anwendungen untersuchen. Sie können diese entweder so übernehmen, wie sie sind, oder Ihr eigenes Umfeld beobachten und herausfinden, ob ein besser angepasster Ansatz umgesetzt werden kann. </a:t>
            </a:r>
            <a:endParaRPr lang="de-DE" sz="2400" dirty="0" smtClean="0"/>
          </a:p>
          <a:p>
            <a:pPr marL="0" lvl="0" indent="0" algn="l" rtl="0">
              <a:spcBef>
                <a:spcPts val="0"/>
              </a:spcBef>
              <a:spcAft>
                <a:spcPts val="0"/>
              </a:spcAft>
              <a:buSzPts val="1920"/>
              <a:buNone/>
            </a:pPr>
            <a:endParaRPr lang="de-DE" sz="2400" dirty="0" smtClean="0"/>
          </a:p>
          <a:p>
            <a:pPr marL="342900" lvl="0" indent="-342900" algn="l" rtl="0">
              <a:spcBef>
                <a:spcPts val="0"/>
              </a:spcBef>
              <a:spcAft>
                <a:spcPts val="0"/>
              </a:spcAft>
              <a:buSzPts val="1920"/>
              <a:buChar char="►"/>
            </a:pPr>
            <a:r>
              <a:rPr lang="de-DE" sz="2400" dirty="0" smtClean="0"/>
              <a:t>Der </a:t>
            </a:r>
            <a:r>
              <a:rPr lang="de-DE" sz="2400" dirty="0"/>
              <a:t>Prozess ist äußerst kreativ und kann exponentielle Ergebnisse zugunsten der Nachhaltigkeit Ihrer Organisation erzielen. </a:t>
            </a:r>
            <a:endParaRPr dirty="0"/>
          </a:p>
        </p:txBody>
      </p:sp>
      <p:pic>
        <p:nvPicPr>
          <p:cNvPr id="216" name="Google Shape;216;p7"/>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17" name="Google Shape;217;p7"/>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18" name="Google Shape;218;p7"/>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19" name="Google Shape;219;p7"/>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Beispiele </a:t>
            </a:r>
            <a:br>
              <a:rPr lang="de-DE"/>
            </a:br>
            <a:r>
              <a:rPr lang="de-DE" sz="2800"/>
              <a:t>Praktische Ansätze </a:t>
            </a:r>
            <a:endParaRPr/>
          </a:p>
        </p:txBody>
      </p:sp>
      <p:pic>
        <p:nvPicPr>
          <p:cNvPr id="220" name="Google Shape;220;p7"/>
          <p:cNvPicPr preferRelativeResize="0"/>
          <p:nvPr/>
        </p:nvPicPr>
        <p:blipFill rotWithShape="1">
          <a:blip r:embed="rId6">
            <a:alphaModFix/>
          </a:blip>
          <a:srcRect/>
          <a:stretch/>
        </p:blipFill>
        <p:spPr>
          <a:xfrm rot="-526398">
            <a:off x="3923200" y="647179"/>
            <a:ext cx="985615" cy="952204"/>
          </a:xfrm>
          <a:prstGeom prst="rect">
            <a:avLst/>
          </a:prstGeom>
          <a:noFill/>
          <a:ln>
            <a:noFill/>
          </a:ln>
        </p:spPr>
      </p:pic>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1"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2"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4">
                                            <p:txEl>
                                              <p:pRg st="0" end="0"/>
                                            </p:txEl>
                                          </p:spTgt>
                                        </p:tgtEl>
                                        <p:attrNameLst>
                                          <p:attrName>style.visibility</p:attrName>
                                        </p:attrNameLst>
                                      </p:cBhvr>
                                      <p:to>
                                        <p:strVal val="visible"/>
                                      </p:to>
                                    </p:set>
                                    <p:animEffect transition="in" filter="fade">
                                      <p:cBhvr>
                                        <p:cTn id="7" dur="500"/>
                                        <p:tgtEl>
                                          <p:spTgt spid="2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4">
                                            <p:txEl>
                                              <p:pRg st="2" end="2"/>
                                            </p:txEl>
                                          </p:spTgt>
                                        </p:tgtEl>
                                        <p:attrNameLst>
                                          <p:attrName>style.visibility</p:attrName>
                                        </p:attrNameLst>
                                      </p:cBhvr>
                                      <p:to>
                                        <p:strVal val="visible"/>
                                      </p:to>
                                    </p:set>
                                    <p:animEffect transition="in" filter="fade">
                                      <p:cBhvr>
                                        <p:cTn id="12" dur="500"/>
                                        <p:tgtEl>
                                          <p:spTgt spid="2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8"/>
          <p:cNvSpPr txBox="1">
            <a:spLocks noGrp="1"/>
          </p:cNvSpPr>
          <p:nvPr>
            <p:ph type="body" idx="1"/>
          </p:nvPr>
        </p:nvSpPr>
        <p:spPr>
          <a:xfrm>
            <a:off x="655000" y="1976587"/>
            <a:ext cx="8596668" cy="388077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1600"/>
              <a:buChar char="►"/>
            </a:pPr>
            <a:r>
              <a:rPr lang="de-DE" sz="2000" dirty="0"/>
              <a:t>Verwenden Sie </a:t>
            </a:r>
            <a:r>
              <a:rPr lang="de-DE" sz="2000" dirty="0">
                <a:solidFill>
                  <a:schemeClr val="accent2">
                    <a:lumMod val="75000"/>
                  </a:schemeClr>
                </a:solidFill>
              </a:rPr>
              <a:t>Tablets und Computer</a:t>
            </a:r>
            <a:r>
              <a:rPr lang="de-DE" sz="2000" dirty="0"/>
              <a:t>, mit denen Sie durch den Einsatz digitaler Hilfsmittel Papier sparen können. Entscheiden Sie sich für digitale </a:t>
            </a:r>
            <a:r>
              <a:rPr lang="de-DE" sz="2000" dirty="0" smtClean="0"/>
              <a:t>Hilfsmittel, indem </a:t>
            </a:r>
            <a:r>
              <a:rPr lang="de-DE" sz="2000" dirty="0"/>
              <a:t>Sie E-Books und </a:t>
            </a:r>
            <a:r>
              <a:rPr lang="de-DE" sz="2000" dirty="0" smtClean="0"/>
              <a:t>digitales Lehr- und Lernmaterial bereitstellen</a:t>
            </a:r>
            <a:r>
              <a:rPr lang="de-DE" sz="2000" dirty="0"/>
              <a:t>.  </a:t>
            </a:r>
            <a:endParaRPr dirty="0"/>
          </a:p>
          <a:p>
            <a:pPr marL="342900" lvl="0" indent="-342900" algn="just" rtl="0">
              <a:spcBef>
                <a:spcPts val="2200"/>
              </a:spcBef>
              <a:spcAft>
                <a:spcPts val="0"/>
              </a:spcAft>
              <a:buSzPts val="1600"/>
              <a:buChar char="►"/>
            </a:pPr>
            <a:r>
              <a:rPr lang="de-DE" sz="2000" dirty="0"/>
              <a:t>Bringen Sie Ihren </a:t>
            </a:r>
            <a:r>
              <a:rPr lang="de-DE" sz="2000" dirty="0" smtClean="0"/>
              <a:t>Berufsauszubildenden bei</a:t>
            </a:r>
            <a:r>
              <a:rPr lang="de-DE" sz="2000" dirty="0"/>
              <a:t>, anstelle von Papierkalendern einen </a:t>
            </a:r>
            <a:r>
              <a:rPr lang="de-DE" sz="2000" dirty="0">
                <a:solidFill>
                  <a:schemeClr val="accent2">
                    <a:lumMod val="75000"/>
                  </a:schemeClr>
                </a:solidFill>
              </a:rPr>
              <a:t>digitalen Kalender für Notizen</a:t>
            </a:r>
            <a:r>
              <a:rPr lang="de-DE" sz="2000" dirty="0"/>
              <a:t> zu verwenden. </a:t>
            </a:r>
            <a:r>
              <a:rPr lang="de-DE" sz="2000" dirty="0" smtClean="0"/>
              <a:t>Heben Sie die positiven </a:t>
            </a:r>
            <a:r>
              <a:rPr lang="de-DE" sz="2000" dirty="0"/>
              <a:t>Aspekte </a:t>
            </a:r>
            <a:r>
              <a:rPr lang="de-DE" sz="2000" dirty="0" smtClean="0"/>
              <a:t>hervor, </a:t>
            </a:r>
            <a:r>
              <a:rPr lang="de-DE" sz="2000" dirty="0"/>
              <a:t>z. B. </a:t>
            </a:r>
            <a:r>
              <a:rPr lang="de-DE" sz="2000" dirty="0" smtClean="0"/>
              <a:t>die </a:t>
            </a:r>
            <a:r>
              <a:rPr lang="de-DE" sz="2000" dirty="0"/>
              <a:t>Möglichkeit der Synchronisierung </a:t>
            </a:r>
            <a:r>
              <a:rPr lang="de-DE" sz="2000" dirty="0" smtClean="0"/>
              <a:t>verschiedener </a:t>
            </a:r>
            <a:r>
              <a:rPr lang="de-DE" sz="2000" dirty="0"/>
              <a:t>Geräte </a:t>
            </a:r>
            <a:r>
              <a:rPr lang="de-DE" sz="2000" dirty="0" smtClean="0"/>
              <a:t>- </a:t>
            </a:r>
            <a:r>
              <a:rPr lang="de-DE" sz="2000" dirty="0"/>
              <a:t>etwas, was Papier nicht kann - und das Potenzial für kollektive Organisation. </a:t>
            </a:r>
            <a:r>
              <a:rPr lang="de-DE" sz="2000" dirty="0" err="1" smtClean="0"/>
              <a:t>Jede:r</a:t>
            </a:r>
            <a:r>
              <a:rPr lang="de-DE" sz="2000" dirty="0" smtClean="0"/>
              <a:t> </a:t>
            </a:r>
            <a:r>
              <a:rPr lang="de-DE" sz="2000" dirty="0"/>
              <a:t>kann </a:t>
            </a:r>
            <a:r>
              <a:rPr lang="de-DE" sz="2000" dirty="0" err="1" smtClean="0"/>
              <a:t>seine:ihre</a:t>
            </a:r>
            <a:r>
              <a:rPr lang="de-DE" sz="2000" dirty="0" smtClean="0"/>
              <a:t> </a:t>
            </a:r>
            <a:r>
              <a:rPr lang="de-DE" sz="2000" dirty="0"/>
              <a:t>Verfügbarkeit freigeben, was es einfacher macht, Treffen zu vereinbaren. </a:t>
            </a:r>
            <a:endParaRPr dirty="0"/>
          </a:p>
        </p:txBody>
      </p:sp>
      <p:pic>
        <p:nvPicPr>
          <p:cNvPr id="227" name="Google Shape;227;p8"/>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28" name="Google Shape;228;p8"/>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29" name="Google Shape;229;p8"/>
          <p:cNvPicPr preferRelativeResize="0"/>
          <p:nvPr/>
        </p:nvPicPr>
        <p:blipFill rotWithShape="1">
          <a:blip r:embed="rId5">
            <a:alphaModFix/>
          </a:blip>
          <a:srcRect/>
          <a:stretch/>
        </p:blipFill>
        <p:spPr>
          <a:xfrm>
            <a:off x="655000" y="6218341"/>
            <a:ext cx="416638" cy="589174"/>
          </a:xfrm>
          <a:prstGeom prst="rect">
            <a:avLst/>
          </a:prstGeom>
          <a:noFill/>
          <a:ln>
            <a:noFill/>
          </a:ln>
        </p:spPr>
      </p:pic>
      <p:sp>
        <p:nvSpPr>
          <p:cNvPr id="230" name="Google Shape;230;p8"/>
          <p:cNvSpPr txBox="1">
            <a:spLocks noGrp="1"/>
          </p:cNvSpPr>
          <p:nvPr>
            <p:ph type="title"/>
          </p:nvPr>
        </p:nvSpPr>
        <p:spPr>
          <a:xfrm>
            <a:off x="677334" y="75456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Beispiele </a:t>
            </a:r>
            <a:br>
              <a:rPr lang="de-DE" dirty="0"/>
            </a:br>
            <a:r>
              <a:rPr lang="de-DE" sz="2800" dirty="0"/>
              <a:t>Praktische Ansätze </a:t>
            </a:r>
            <a:endParaRPr dirty="0"/>
          </a:p>
        </p:txBody>
      </p:sp>
      <p:pic>
        <p:nvPicPr>
          <p:cNvPr id="231" name="Google Shape;231;p8"/>
          <p:cNvPicPr preferRelativeResize="0"/>
          <p:nvPr/>
        </p:nvPicPr>
        <p:blipFill rotWithShape="1">
          <a:blip r:embed="rId6">
            <a:alphaModFix/>
          </a:blip>
          <a:srcRect/>
          <a:stretch/>
        </p:blipFill>
        <p:spPr>
          <a:xfrm rot="-526398">
            <a:off x="4169972" y="437608"/>
            <a:ext cx="985615" cy="952204"/>
          </a:xfrm>
          <a:prstGeom prst="rect">
            <a:avLst/>
          </a:prstGeom>
          <a:noFill/>
          <a:ln>
            <a:noFill/>
          </a:ln>
        </p:spPr>
      </p:pic>
      <p:pic>
        <p:nvPicPr>
          <p:cNvPr id="9"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0" name="Google Shape;152;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1" name="Google Shape;153;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2" name="Google Shape;154;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
                                            <p:txEl>
                                              <p:pRg st="0" end="0"/>
                                            </p:txEl>
                                          </p:spTgt>
                                        </p:tgtEl>
                                        <p:attrNameLst>
                                          <p:attrName>style.visibility</p:attrName>
                                        </p:attrNameLst>
                                      </p:cBhvr>
                                      <p:to>
                                        <p:strVal val="visible"/>
                                      </p:to>
                                    </p:set>
                                    <p:animEffect transition="in" filter="fade">
                                      <p:cBhvr>
                                        <p:cTn id="7" dur="500"/>
                                        <p:tgtEl>
                                          <p:spTgt spid="2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5">
                                            <p:txEl>
                                              <p:pRg st="1" end="1"/>
                                            </p:txEl>
                                          </p:spTgt>
                                        </p:tgtEl>
                                        <p:attrNameLst>
                                          <p:attrName>style.visibility</p:attrName>
                                        </p:attrNameLst>
                                      </p:cBhvr>
                                      <p:to>
                                        <p:strVal val="visible"/>
                                      </p:to>
                                    </p:set>
                                    <p:animEffect transition="in" filter="fade">
                                      <p:cBhvr>
                                        <p:cTn id="12" dur="500"/>
                                        <p:tgtEl>
                                          <p:spTgt spid="2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te">
  <a:themeElements>
    <a:clrScheme name="Grün">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1855</Words>
  <Application>Microsoft Office PowerPoint</Application>
  <PresentationFormat>Breitbild</PresentationFormat>
  <Paragraphs>127</Paragraphs>
  <Slides>23</Slides>
  <Notes>22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Noto Sans Symbols</vt:lpstr>
      <vt:lpstr>Trebuchet MS</vt:lpstr>
      <vt:lpstr>Facette</vt:lpstr>
      <vt:lpstr> Was kann getan werden, um am Arbeitsplatz im Allgemeinen umweltbewusster zu handeln?</vt:lpstr>
      <vt:lpstr>Lernziele</vt:lpstr>
      <vt:lpstr>Austausch</vt:lpstr>
      <vt:lpstr>Schlüsselwörter</vt:lpstr>
      <vt:lpstr>Einführung </vt:lpstr>
      <vt:lpstr>Einführung Das Verhalten verstehen </vt:lpstr>
      <vt:lpstr>Einführung Das Verhalten verstehen </vt:lpstr>
      <vt:lpstr>Beispiele  Praktische Ansätze </vt:lpstr>
      <vt:lpstr>Beispiele  Praktische Ansätze </vt:lpstr>
      <vt:lpstr>Beispiele  Praktische Ansätze </vt:lpstr>
      <vt:lpstr>Beispiele  Praktische Ansätze </vt:lpstr>
      <vt:lpstr>Beispiele  Praktische Ansätze </vt:lpstr>
      <vt:lpstr>Beispiele  Praktische Ansätze </vt:lpstr>
      <vt:lpstr>Beispiele  Praktische Ansätze </vt:lpstr>
      <vt:lpstr>Beispiele  Praktische Ansätze </vt:lpstr>
      <vt:lpstr>Beispiele  Praktische Ansätze </vt:lpstr>
      <vt:lpstr>Beispiele  Praktische Ansätze </vt:lpstr>
      <vt:lpstr>QUIZ - Richtig oder Falsch?  </vt:lpstr>
      <vt:lpstr>QUIZ- Zuordnung der Elemente  </vt:lpstr>
      <vt:lpstr>QUIZ - Multiple Choice </vt:lpstr>
      <vt:lpstr>Lernergebnisse </vt:lpstr>
      <vt:lpstr>FEEDBACK</vt:lpstr>
      <vt:lpstr>Referenzliste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What can be done in terms of acting more environmentally conscious  in the workplace in general?</dc:title>
  <dc:creator>Suta-Islamovic Sabina</dc:creator>
  <cp:keywords>, docId:6ACAEDE7194496AE12787B5891FA39CE</cp:keywords>
  <cp:lastModifiedBy>Suta-Islamovic Sabina</cp:lastModifiedBy>
  <cp:revision>23</cp:revision>
  <dcterms:created xsi:type="dcterms:W3CDTF">2023-04-20T08:34:37Z</dcterms:created>
  <dcterms:modified xsi:type="dcterms:W3CDTF">2023-09-26T08:15:13Z</dcterms:modified>
</cp:coreProperties>
</file>