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Zz5aQ1+C+ZGn0jeyzTKicsxI5g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ina Šuta-Islamović" initials="" lastIdx="1" clrIdx="0"/>
  <p:cmAuthor id="1" name="Oliver Böck Öjab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6-12T07:15:44.025" idx="1">
    <p:pos x="6000" y="0"/>
    <p:text>Haftungsausschluß hinzufügen!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yz7S1oU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76255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73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0144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3819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765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636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9429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1656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7836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43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6212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2964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694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1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1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14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14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1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4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8A26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14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2CF7C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14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1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14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Beschriftung">
  <p:cSld name="Titel und Beschriftung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itat mit Beschriftung">
  <p:cSld name="Zitat mit Beschriftung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4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24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3" name="Google Shape;103;p2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92CF7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nskarte">
  <p:cSld name="Namenskart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nskarte für Zitat">
  <p:cSld name="Namenskarte für Zita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26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8" name="Google Shape;118;p2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 b="0" i="0" u="none" strike="noStrike" cap="none">
                <a:solidFill>
                  <a:srgbClr val="92CF7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ahr oder Falsch">
  <p:cSld name="Wahr oder Falsch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8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9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2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8A26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2CF7C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1507066" y="2404534"/>
            <a:ext cx="8231293" cy="2258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3600" b="1" dirty="0" smtClean="0"/>
              <a:t>Best-Practice-Beispiele für ökologische Nachhaltigkeit im </a:t>
            </a:r>
            <a:r>
              <a:rPr lang="de-DE" sz="3600" b="1" dirty="0"/>
              <a:t>technischen </a:t>
            </a:r>
            <a:r>
              <a:rPr lang="de-DE" sz="3600" b="1" dirty="0" smtClean="0"/>
              <a:t>Bereich </a:t>
            </a:r>
            <a:r>
              <a:rPr lang="de-DE" sz="3600" b="1" dirty="0"/>
              <a:t>in </a:t>
            </a:r>
            <a:r>
              <a:rPr lang="de-DE" sz="3600" b="1" dirty="0" smtClean="0"/>
              <a:t>Berufsbildungszentren</a:t>
            </a:r>
            <a:endParaRPr sz="3600" dirty="0"/>
          </a:p>
        </p:txBody>
      </p:sp>
      <p:sp>
        <p:nvSpPr>
          <p:cNvPr id="146" name="Google Shape;146;p1"/>
          <p:cNvSpPr txBox="1"/>
          <p:nvPr/>
        </p:nvSpPr>
        <p:spPr>
          <a:xfrm>
            <a:off x="1071638" y="1299212"/>
            <a:ext cx="7766936" cy="100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Trebuchet MS"/>
              <a:buNone/>
            </a:pPr>
            <a:r>
              <a:rPr lang="de-DE" sz="44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ECOTRAIN</a:t>
            </a:r>
            <a:endParaRPr sz="2400" b="1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7" name="Google Shape;14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Transportwesen</a:t>
            </a:r>
            <a:endParaRPr dirty="0"/>
          </a:p>
        </p:txBody>
      </p:sp>
      <p:sp>
        <p:nvSpPr>
          <p:cNvPr id="236" name="Google Shape;236;p1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err="1"/>
              <a:t>Fahrkenntnisse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/>
              <a:t>Organisation von </a:t>
            </a:r>
            <a:r>
              <a:rPr lang="de-DE" sz="2400" dirty="0" smtClean="0"/>
              <a:t>Fuhren / Reisen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err="1"/>
              <a:t>Planung der </a:t>
            </a:r>
            <a:r>
              <a:rPr lang="de-DE" sz="2400" dirty="0"/>
              <a:t>Route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smtClean="0"/>
              <a:t>Verwaltung des Fahrzeugkabinenkomforts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err="1"/>
              <a:t>Instandhaltung des Fahrzeugs</a:t>
            </a:r>
            <a:endParaRPr sz="2400" dirty="0"/>
          </a:p>
          <a:p>
            <a:pPr marL="342900" lvl="0" indent="-251459" algn="l" rtl="0">
              <a:spcBef>
                <a:spcPts val="2200"/>
              </a:spcBef>
              <a:spcAft>
                <a:spcPts val="0"/>
              </a:spcAft>
              <a:buSzPts val="1440"/>
              <a:buNone/>
            </a:pPr>
            <a:endParaRPr dirty="0"/>
          </a:p>
        </p:txBody>
      </p:sp>
      <p:pic>
        <p:nvPicPr>
          <p:cNvPr id="238" name="Google Shape;23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"/>
          <p:cNvSpPr txBox="1">
            <a:spLocks noGrp="1"/>
          </p:cNvSpPr>
          <p:nvPr>
            <p:ph type="title"/>
          </p:nvPr>
        </p:nvSpPr>
        <p:spPr>
          <a:xfrm>
            <a:off x="626506" y="811555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err="1"/>
              <a:t>Fleischverarbeitung</a:t>
            </a:r>
            <a:endParaRPr dirty="0"/>
          </a:p>
        </p:txBody>
      </p:sp>
      <p:sp>
        <p:nvSpPr>
          <p:cNvPr id="246" name="Google Shape;246;p1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/>
              <a:t>Optimierung der </a:t>
            </a:r>
            <a:r>
              <a:rPr lang="de-DE" sz="2400" dirty="0" err="1"/>
              <a:t>Wassernutzung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smtClean="0"/>
              <a:t>Senkung des Energieverbrauchs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smtClean="0"/>
              <a:t>Verwertung tierischer Produkte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400" dirty="0" err="1"/>
              <a:t>Verwendung von </a:t>
            </a:r>
            <a:r>
              <a:rPr lang="de-DE" sz="2400" dirty="0"/>
              <a:t>Hilfsmitteln</a:t>
            </a:r>
            <a:endParaRPr sz="2400" dirty="0"/>
          </a:p>
        </p:txBody>
      </p:sp>
      <p:pic>
        <p:nvPicPr>
          <p:cNvPr id="248" name="Google Shape;24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2"/>
          <p:cNvSpPr txBox="1">
            <a:spLocks noGrp="1"/>
          </p:cNvSpPr>
          <p:nvPr>
            <p:ph type="title"/>
          </p:nvPr>
        </p:nvSpPr>
        <p:spPr>
          <a:xfrm>
            <a:off x="3911853" y="2615821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sz="5400" dirty="0"/>
              <a:t>FEEDBACK</a:t>
            </a:r>
            <a:endParaRPr sz="5400" dirty="0"/>
          </a:p>
        </p:txBody>
      </p:sp>
      <p:pic>
        <p:nvPicPr>
          <p:cNvPr id="7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"/>
          <p:cNvSpPr txBox="1">
            <a:spLocks noGrp="1"/>
          </p:cNvSpPr>
          <p:nvPr>
            <p:ph type="title"/>
          </p:nvPr>
        </p:nvSpPr>
        <p:spPr>
          <a:xfrm>
            <a:off x="677334" y="76483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Brainstorming</a:t>
            </a:r>
            <a:endParaRPr dirty="0"/>
          </a:p>
        </p:txBody>
      </p:sp>
      <p:sp>
        <p:nvSpPr>
          <p:cNvPr id="175" name="Google Shape;175;p4"/>
          <p:cNvSpPr txBox="1">
            <a:spLocks noGrp="1"/>
          </p:cNvSpPr>
          <p:nvPr>
            <p:ph type="body" idx="1"/>
          </p:nvPr>
        </p:nvSpPr>
        <p:spPr>
          <a:xfrm>
            <a:off x="584027" y="1777720"/>
            <a:ext cx="9586339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21920" lvl="0" indent="0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de-DE" sz="5400" dirty="0" smtClean="0"/>
              <a:t>Nachhaltigkeit:</a:t>
            </a:r>
          </a:p>
          <a:p>
            <a:pPr marL="121920" lvl="0" indent="0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lang="de-DE" sz="5400" dirty="0" smtClean="0"/>
          </a:p>
          <a:p>
            <a:pPr lvl="0"/>
            <a:r>
              <a:rPr lang="de-AT" sz="2000" dirty="0"/>
              <a:t>Was ist Nachhaltigkeit</a:t>
            </a:r>
            <a:r>
              <a:rPr lang="de-AT" sz="2000" dirty="0" smtClean="0"/>
              <a:t>?</a:t>
            </a:r>
          </a:p>
          <a:p>
            <a:pPr marL="137160" lvl="0" indent="0">
              <a:buNone/>
            </a:pPr>
            <a:endParaRPr lang="en-GB" sz="2000" dirty="0"/>
          </a:p>
          <a:p>
            <a:pPr lvl="0"/>
            <a:r>
              <a:rPr lang="de-AT" sz="2000" dirty="0"/>
              <a:t>Warum ist Nachhaltigkeit eigentlich wichtig? (für die Welt und auch für mein Leben</a:t>
            </a:r>
            <a:r>
              <a:rPr lang="de-AT" sz="2000" dirty="0" smtClean="0"/>
              <a:t>)</a:t>
            </a:r>
          </a:p>
          <a:p>
            <a:pPr marL="137160" lvl="0" indent="0">
              <a:buNone/>
            </a:pPr>
            <a:endParaRPr lang="en-GB" sz="2000" dirty="0"/>
          </a:p>
          <a:p>
            <a:r>
              <a:rPr lang="de-AT" sz="2000" dirty="0"/>
              <a:t>Warum ist es wichtig, dass man über Nachhaltigkeit im Arbeitsleben nachdenkt?</a:t>
            </a:r>
            <a:endParaRPr lang="de-DE" sz="2000" dirty="0" smtClean="0"/>
          </a:p>
          <a:p>
            <a:pPr marL="121920" lvl="0" indent="0" algn="ctr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sz="5400" dirty="0"/>
          </a:p>
        </p:txBody>
      </p:sp>
      <p:pic>
        <p:nvPicPr>
          <p:cNvPr id="177" name="Google Shape;17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"/>
          <p:cNvSpPr txBox="1">
            <a:spLocks noGrp="1"/>
          </p:cNvSpPr>
          <p:nvPr>
            <p:ph type="title"/>
          </p:nvPr>
        </p:nvSpPr>
        <p:spPr>
          <a:xfrm>
            <a:off x="637080" y="94023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err="1"/>
              <a:t>Modul-Übersicht</a:t>
            </a:r>
            <a:endParaRPr dirty="0"/>
          </a:p>
        </p:txBody>
      </p:sp>
      <p:sp>
        <p:nvSpPr>
          <p:cNvPr id="155" name="Google Shape;155;p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de-DE" sz="2400" dirty="0" smtClean="0"/>
              <a:t>Bedeutung der ökologischen Nachhaltigkeit in der Berufsbildung</a:t>
            </a:r>
          </a:p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de-DE" sz="2400" dirty="0" smtClean="0"/>
              <a:t>Bestehende Praktiken im Bereich der ökologischen Nachhaltigkeit in Berufsbildungszentren in Österreich, Bulgarien und Griechenland</a:t>
            </a:r>
          </a:p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de-DE" sz="2400" dirty="0" smtClean="0"/>
              <a:t>Katalog </a:t>
            </a:r>
            <a:r>
              <a:rPr lang="de-DE" sz="2400" dirty="0" err="1" smtClean="0"/>
              <a:t>für Best-Practice-Beispiele</a:t>
            </a:r>
            <a:endParaRPr sz="2400" dirty="0" smtClean="0"/>
          </a:p>
        </p:txBody>
      </p:sp>
      <p:pic>
        <p:nvPicPr>
          <p:cNvPr id="157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/>
              <a:t>Warum </a:t>
            </a:r>
            <a:r>
              <a:rPr lang="de-DE" dirty="0" smtClean="0"/>
              <a:t>ökologische Nachhaltigkeit in technischen Berufen?</a:t>
            </a:r>
            <a:endParaRPr dirty="0"/>
          </a:p>
        </p:txBody>
      </p:sp>
      <p:sp>
        <p:nvSpPr>
          <p:cNvPr id="165" name="Google Shape;165;p3"/>
          <p:cNvSpPr txBox="1">
            <a:spLocks noGrp="1"/>
          </p:cNvSpPr>
          <p:nvPr>
            <p:ph type="body" idx="1"/>
          </p:nvPr>
        </p:nvSpPr>
        <p:spPr>
          <a:xfrm>
            <a:off x="677334" y="193040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de-DE" sz="2400" dirty="0" err="1" smtClean="0"/>
              <a:t>Verbesserte Beschäftigungsfähigkeit</a:t>
            </a:r>
            <a:endParaRPr lang="de-DE" sz="2400" dirty="0" smtClean="0"/>
          </a:p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de-DE" sz="2400" dirty="0" smtClean="0"/>
              <a:t>Sauberere </a:t>
            </a:r>
            <a:r>
              <a:rPr lang="de-DE" sz="2400" dirty="0" err="1" smtClean="0"/>
              <a:t>Umwelt</a:t>
            </a:r>
            <a:endParaRPr lang="de-DE" sz="2400" dirty="0" smtClean="0"/>
          </a:p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en-US" sz="2400" dirty="0" smtClean="0"/>
              <a:t>Förderung von </a:t>
            </a:r>
            <a:r>
              <a:rPr lang="en-US" sz="2400" dirty="0"/>
              <a:t>Energieeffizienz, </a:t>
            </a:r>
            <a:r>
              <a:rPr lang="en-US" sz="2400" dirty="0" err="1" smtClean="0"/>
              <a:t>Möglichkeit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</a:t>
            </a:r>
            <a:r>
              <a:rPr lang="en-US" sz="2400" dirty="0" err="1" smtClean="0"/>
              <a:t>Energieeinsparung</a:t>
            </a:r>
            <a:r>
              <a:rPr lang="en-US" sz="2400" dirty="0" smtClean="0"/>
              <a:t> und Abfallvermeidung</a:t>
            </a:r>
          </a:p>
          <a:p>
            <a:pPr marL="342900" lvl="0" indent="-342900">
              <a:spcBef>
                <a:spcPts val="2200"/>
              </a:spcBef>
              <a:buClr>
                <a:srgbClr val="549E39"/>
              </a:buClr>
              <a:buSzPts val="1920"/>
            </a:pPr>
            <a:r>
              <a:rPr lang="en-US" sz="2400" dirty="0" smtClean="0"/>
              <a:t>Verringerung des </a:t>
            </a:r>
            <a:r>
              <a:rPr lang="en-US" sz="2400" dirty="0"/>
              <a:t>Material- und Ressourcenverbrauchs und </a:t>
            </a:r>
            <a:r>
              <a:rPr lang="en-US" sz="2400" dirty="0" smtClean="0"/>
              <a:t>Ermittlung </a:t>
            </a:r>
            <a:r>
              <a:rPr lang="en-US" sz="2400" dirty="0"/>
              <a:t>der umweltfreundlichsten, energieeffizientesten und kostengünstigsten Lösungen</a:t>
            </a:r>
            <a:endParaRPr sz="2400" dirty="0"/>
          </a:p>
        </p:txBody>
      </p:sp>
      <p:pic>
        <p:nvPicPr>
          <p:cNvPr id="167" name="Google Shape;16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"/>
          <p:cNvSpPr txBox="1">
            <a:spLocks noGrp="1"/>
          </p:cNvSpPr>
          <p:nvPr>
            <p:ph type="title"/>
          </p:nvPr>
        </p:nvSpPr>
        <p:spPr>
          <a:xfrm>
            <a:off x="655000" y="806239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Branchen/Berufsfelder </a:t>
            </a:r>
            <a:endParaRPr dirty="0"/>
          </a:p>
        </p:txBody>
      </p:sp>
      <p:sp>
        <p:nvSpPr>
          <p:cNvPr id="185" name="Google Shape;185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Glasbautechnik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Elektrotechnik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/>
              <a:t>Fleischverarbeitung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Transportwesen</a:t>
            </a:r>
            <a:endParaRPr sz="2400" dirty="0"/>
          </a:p>
        </p:txBody>
      </p:sp>
      <p:pic>
        <p:nvPicPr>
          <p:cNvPr id="187" name="Google Shape;18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/>
              <a:t>Warum werden Praktiken zu </a:t>
            </a:r>
            <a:r>
              <a:rPr lang="de-DE" dirty="0" smtClean="0"/>
              <a:t>Branchen/Berufsfeldern zusammengefasst</a:t>
            </a:r>
            <a:r>
              <a:rPr lang="de-DE" dirty="0"/>
              <a:t>?</a:t>
            </a:r>
            <a:endParaRPr dirty="0"/>
          </a:p>
        </p:txBody>
      </p:sp>
      <p:sp>
        <p:nvSpPr>
          <p:cNvPr id="195" name="Google Shape;195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Schwerpunktsetzung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smtClean="0"/>
              <a:t>Wirkungsgrad von Maßnahmen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 err="1"/>
              <a:t>Zusammenarbeit</a:t>
            </a:r>
            <a:endParaRPr sz="24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920"/>
              <a:buChar char="►"/>
            </a:pPr>
            <a:r>
              <a:rPr lang="de-DE" sz="2400" dirty="0"/>
              <a:t>Qualitätssicherung</a:t>
            </a:r>
            <a:endParaRPr sz="2400" dirty="0"/>
          </a:p>
        </p:txBody>
      </p:sp>
      <p:pic>
        <p:nvPicPr>
          <p:cNvPr id="197" name="Google Shape;19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9206" y="1930400"/>
            <a:ext cx="3554796" cy="3210278"/>
          </a:xfrm>
          <a:prstGeom prst="rect">
            <a:avLst/>
          </a:prstGeom>
        </p:spPr>
      </p:pic>
      <p:pic>
        <p:nvPicPr>
          <p:cNvPr id="9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5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74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"/>
          <p:cNvSpPr txBox="1">
            <a:spLocks noGrp="1"/>
          </p:cNvSpPr>
          <p:nvPr>
            <p:ph type="title"/>
          </p:nvPr>
        </p:nvSpPr>
        <p:spPr>
          <a:xfrm>
            <a:off x="408393" y="609599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Katalog für Best Practice Beispiele</a:t>
            </a:r>
            <a:endParaRPr dirty="0"/>
          </a:p>
        </p:txBody>
      </p:sp>
      <p:sp>
        <p:nvSpPr>
          <p:cNvPr id="205" name="Google Shape;205;p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de-DE" b="1" dirty="0"/>
              <a:t>Praktiken</a:t>
            </a:r>
            <a:r>
              <a:rPr lang="de-DE" b="1" dirty="0" err="1"/>
              <a:t>, die </a:t>
            </a:r>
            <a:r>
              <a:rPr lang="de-DE" b="1" dirty="0"/>
              <a:t>im </a:t>
            </a:r>
            <a:r>
              <a:rPr lang="de-DE" b="1" dirty="0" err="1"/>
              <a:t>Katalog beschrieben sind</a:t>
            </a:r>
            <a:r>
              <a:rPr lang="de-DE" b="1" dirty="0"/>
              <a:t>: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7 </a:t>
            </a:r>
            <a:r>
              <a:rPr lang="de-DE" dirty="0" smtClean="0"/>
              <a:t>in der Elektrotechnik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3 in der </a:t>
            </a:r>
            <a:r>
              <a:rPr lang="de-DE" dirty="0" smtClean="0"/>
              <a:t>Glasbautechnik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5 </a:t>
            </a:r>
            <a:r>
              <a:rPr lang="de-DE" dirty="0" smtClean="0"/>
              <a:t>im Transportwesen</a:t>
            </a:r>
            <a:endParaRPr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dirty="0"/>
              <a:t>4 in der </a:t>
            </a:r>
            <a:r>
              <a:rPr lang="de-DE" dirty="0" err="1"/>
              <a:t>Fleischverarbeitung</a:t>
            </a:r>
            <a:endParaRPr dirty="0"/>
          </a:p>
        </p:txBody>
      </p:sp>
      <p:pic>
        <p:nvPicPr>
          <p:cNvPr id="206" name="Google Shape;20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206990">
            <a:off x="7586345" y="1401467"/>
            <a:ext cx="3250329" cy="4608521"/>
          </a:xfrm>
          <a:prstGeom prst="rect">
            <a:avLst/>
          </a:prstGeom>
          <a:solidFill>
            <a:srgbClr val="ECECEC"/>
          </a:solidFill>
          <a:ln w="1905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5000" dist="50800" dir="12900000" kx="195000" ky="145000" algn="tl" rotWithShape="0">
              <a:srgbClr val="000000">
                <a:alpha val="29803"/>
              </a:srgbClr>
            </a:outerShdw>
          </a:effectLst>
        </p:spPr>
      </p:pic>
      <p:pic>
        <p:nvPicPr>
          <p:cNvPr id="208" name="Google Shape;20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5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74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Elektrotechnik</a:t>
            </a:r>
            <a:endParaRPr dirty="0"/>
          </a:p>
        </p:txBody>
      </p:sp>
      <p:sp>
        <p:nvSpPr>
          <p:cNvPr id="216" name="Google Shape;216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Entsorgung von Batterien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Abisolieren von Kupferdraht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Recycling elektronischer Geräte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Wiederverwendung von Metall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Wiederverwendung von Kabeln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Metallabscheidung - Späne und Hackschnitzel</a:t>
            </a:r>
            <a:endParaRPr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/>
              <a:t>Allgemeine Abfalltrennung</a:t>
            </a:r>
            <a:endParaRPr/>
          </a:p>
        </p:txBody>
      </p:sp>
      <p:pic>
        <p:nvPicPr>
          <p:cNvPr id="9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5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5252" y="2160589"/>
            <a:ext cx="2545655" cy="28391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de-DE" dirty="0" smtClean="0"/>
              <a:t>Glasbautechnik</a:t>
            </a:r>
            <a:endParaRPr dirty="0"/>
          </a:p>
        </p:txBody>
      </p:sp>
      <p:sp>
        <p:nvSpPr>
          <p:cNvPr id="226" name="Google Shape;226;p9"/>
          <p:cNvSpPr txBox="1">
            <a:spLocks noGrp="1"/>
          </p:cNvSpPr>
          <p:nvPr>
            <p:ph type="body" idx="1"/>
          </p:nvPr>
        </p:nvSpPr>
        <p:spPr>
          <a:xfrm>
            <a:off x="677334" y="2337568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de-DE" sz="2800" dirty="0" err="1"/>
              <a:t>Glasentsorgung</a:t>
            </a:r>
            <a:endParaRPr sz="2800" dirty="0"/>
          </a:p>
          <a:p>
            <a:pPr marL="342900" lvl="0" indent="-342900" algn="l" rtl="0">
              <a:spcBef>
                <a:spcPts val="2200"/>
              </a:spcBef>
              <a:spcAft>
                <a:spcPts val="0"/>
              </a:spcAft>
              <a:buSzPts val="1440"/>
              <a:buChar char="►"/>
            </a:pPr>
            <a:r>
              <a:rPr lang="de-DE" sz="2800" dirty="0"/>
              <a:t>Wiederverwendung von Glas</a:t>
            </a:r>
            <a:endParaRPr sz="2800" dirty="0"/>
          </a:p>
        </p:txBody>
      </p:sp>
      <p:pic>
        <p:nvPicPr>
          <p:cNvPr id="227" name="Google Shape;22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0555" y="100610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5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6108" y="6218341"/>
            <a:ext cx="2327012" cy="420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5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017" y="6352332"/>
            <a:ext cx="1303176" cy="286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5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000" y="6218341"/>
            <a:ext cx="416638" cy="589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319" y="202316"/>
            <a:ext cx="2033448" cy="426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274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38080" y="132220"/>
            <a:ext cx="1081986" cy="452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Grün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Breitbild</PresentationFormat>
  <Paragraphs>59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Noto Sans Symbols</vt:lpstr>
      <vt:lpstr>Trebuchet MS</vt:lpstr>
      <vt:lpstr>Facette</vt:lpstr>
      <vt:lpstr>Best-Practice-Beispiele für ökologische Nachhaltigkeit im technischen Bereich in Berufsbildungszentren</vt:lpstr>
      <vt:lpstr>Brainstorming</vt:lpstr>
      <vt:lpstr>Modul-Übersicht</vt:lpstr>
      <vt:lpstr>Warum ökologische Nachhaltigkeit in technischen Berufen?</vt:lpstr>
      <vt:lpstr>Branchen/Berufsfelder </vt:lpstr>
      <vt:lpstr>Warum werden Praktiken zu Branchen/Berufsfeldern zusammengefasst?</vt:lpstr>
      <vt:lpstr>Katalog für Best Practice Beispiele</vt:lpstr>
      <vt:lpstr>Elektrotechnik</vt:lpstr>
      <vt:lpstr>Glasbautechnik</vt:lpstr>
      <vt:lpstr>Transportwesen</vt:lpstr>
      <vt:lpstr>Fleischverarbeitung</vt:lpstr>
      <vt:lpstr>FEEDBACK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Existing green best practice examples in technical fields in the VET centres</dc:title>
  <dc:creator>Suta-Islamovic Sabina</dc:creator>
  <cp:keywords>, docId:EE644CCD4B1192DDAE3C5B7C7DC06872</cp:keywords>
  <cp:lastModifiedBy>Suta-Islamovic Sabina</cp:lastModifiedBy>
  <cp:revision>21</cp:revision>
  <dcterms:created xsi:type="dcterms:W3CDTF">2023-04-20T08:34:37Z</dcterms:created>
  <dcterms:modified xsi:type="dcterms:W3CDTF">2023-09-26T08:14:20Z</dcterms:modified>
</cp:coreProperties>
</file>